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60" r:id="rId3"/>
    <p:sldId id="280" r:id="rId4"/>
    <p:sldId id="274" r:id="rId5"/>
    <p:sldId id="291" r:id="rId6"/>
    <p:sldId id="275" r:id="rId7"/>
    <p:sldId id="282" r:id="rId8"/>
    <p:sldId id="278" r:id="rId9"/>
    <p:sldId id="279" r:id="rId10"/>
    <p:sldId id="277" r:id="rId11"/>
    <p:sldId id="276" r:id="rId12"/>
    <p:sldId id="281" r:id="rId13"/>
    <p:sldId id="283" r:id="rId14"/>
    <p:sldId id="284" r:id="rId15"/>
    <p:sldId id="286" r:id="rId16"/>
    <p:sldId id="290" r:id="rId17"/>
    <p:sldId id="292" r:id="rId18"/>
    <p:sldId id="293" r:id="rId19"/>
  </p:sldIdLst>
  <p:sldSz cx="9144000" cy="6858000" type="screen4x3"/>
  <p:notesSz cx="6858000" cy="9144000"/>
  <p:defaultText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showOutlineIcons="0">
    <p:restoredLeft sz="19231" autoAdjust="0"/>
    <p:restoredTop sz="57752" autoAdjust="0"/>
  </p:normalViewPr>
  <p:slideViewPr>
    <p:cSldViewPr>
      <p:cViewPr>
        <p:scale>
          <a:sx n="40" d="100"/>
          <a:sy n="40" d="100"/>
        </p:scale>
        <p:origin x="-1267" y="149"/>
      </p:cViewPr>
      <p:guideLst>
        <p:guide orient="horz" pos="2160"/>
        <p:guide pos="2880"/>
      </p:guideLst>
    </p:cSldViewPr>
  </p:slideViewPr>
  <p:outlineViewPr>
    <p:cViewPr>
      <p:scale>
        <a:sx n="33" d="100"/>
        <a:sy n="33" d="100"/>
      </p:scale>
      <p:origin x="0" y="528"/>
    </p:cViewPr>
  </p:outlineViewPr>
  <p:notesTextViewPr>
    <p:cViewPr>
      <p:scale>
        <a:sx n="100" d="100"/>
        <a:sy n="100" d="100"/>
      </p:scale>
      <p:origin x="0" y="0"/>
    </p:cViewPr>
  </p:notesTextViewPr>
  <p:sorterViewPr>
    <p:cViewPr>
      <p:scale>
        <a:sx n="66" d="100"/>
        <a:sy n="66" d="100"/>
      </p:scale>
      <p:origin x="0" y="0"/>
    </p:cViewPr>
  </p:sorterViewPr>
  <p:notesViewPr>
    <p:cSldViewPr>
      <p:cViewPr>
        <p:scale>
          <a:sx n="80" d="100"/>
          <a:sy n="80" d="100"/>
        </p:scale>
        <p:origin x="-1296" y="1877"/>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94B825-2A19-43D6-8681-C352C6868821}" type="datetimeFigureOut">
              <a:rPr lang="en-US" smtClean="0"/>
              <a:pPr/>
              <a:t>09-Mar-13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D3C876-1B0D-4DFB-956B-E03FF5758CA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293" rtl="0" eaLnBrk="1" latinLnBrk="0" hangingPunct="1">
      <a:defRPr sz="1200" kern="1200">
        <a:solidFill>
          <a:schemeClr val="tx1"/>
        </a:solidFill>
        <a:latin typeface="+mn-lt"/>
        <a:ea typeface="+mn-ea"/>
        <a:cs typeface="+mn-cs"/>
      </a:defRPr>
    </a:lvl1pPr>
    <a:lvl2pPr marL="457146" algn="l" defTabSz="914293" rtl="0" eaLnBrk="1" latinLnBrk="0" hangingPunct="1">
      <a:defRPr sz="1200" kern="1200">
        <a:solidFill>
          <a:schemeClr val="tx1"/>
        </a:solidFill>
        <a:latin typeface="+mn-lt"/>
        <a:ea typeface="+mn-ea"/>
        <a:cs typeface="+mn-cs"/>
      </a:defRPr>
    </a:lvl2pPr>
    <a:lvl3pPr marL="914293" algn="l" defTabSz="914293" rtl="0" eaLnBrk="1" latinLnBrk="0" hangingPunct="1">
      <a:defRPr sz="1200" kern="1200">
        <a:solidFill>
          <a:schemeClr val="tx1"/>
        </a:solidFill>
        <a:latin typeface="+mn-lt"/>
        <a:ea typeface="+mn-ea"/>
        <a:cs typeface="+mn-cs"/>
      </a:defRPr>
    </a:lvl3pPr>
    <a:lvl4pPr marL="1371440" algn="l" defTabSz="914293" rtl="0" eaLnBrk="1" latinLnBrk="0" hangingPunct="1">
      <a:defRPr sz="1200" kern="1200">
        <a:solidFill>
          <a:schemeClr val="tx1"/>
        </a:solidFill>
        <a:latin typeface="+mn-lt"/>
        <a:ea typeface="+mn-ea"/>
        <a:cs typeface="+mn-cs"/>
      </a:defRPr>
    </a:lvl4pPr>
    <a:lvl5pPr marL="1828586" algn="l" defTabSz="914293" rtl="0" eaLnBrk="1" latinLnBrk="0" hangingPunct="1">
      <a:defRPr sz="1200" kern="1200">
        <a:solidFill>
          <a:schemeClr val="tx1"/>
        </a:solidFill>
        <a:latin typeface="+mn-lt"/>
        <a:ea typeface="+mn-ea"/>
        <a:cs typeface="+mn-cs"/>
      </a:defRPr>
    </a:lvl5pPr>
    <a:lvl6pPr marL="2285733" algn="l" defTabSz="914293" rtl="0" eaLnBrk="1" latinLnBrk="0" hangingPunct="1">
      <a:defRPr sz="1200" kern="1200">
        <a:solidFill>
          <a:schemeClr val="tx1"/>
        </a:solidFill>
        <a:latin typeface="+mn-lt"/>
        <a:ea typeface="+mn-ea"/>
        <a:cs typeface="+mn-cs"/>
      </a:defRPr>
    </a:lvl6pPr>
    <a:lvl7pPr marL="2742879" algn="l" defTabSz="914293" rtl="0" eaLnBrk="1" latinLnBrk="0" hangingPunct="1">
      <a:defRPr sz="1200" kern="1200">
        <a:solidFill>
          <a:schemeClr val="tx1"/>
        </a:solidFill>
        <a:latin typeface="+mn-lt"/>
        <a:ea typeface="+mn-ea"/>
        <a:cs typeface="+mn-cs"/>
      </a:defRPr>
    </a:lvl7pPr>
    <a:lvl8pPr marL="3200026" algn="l" defTabSz="914293" rtl="0" eaLnBrk="1" latinLnBrk="0" hangingPunct="1">
      <a:defRPr sz="1200" kern="1200">
        <a:solidFill>
          <a:schemeClr val="tx1"/>
        </a:solidFill>
        <a:latin typeface="+mn-lt"/>
        <a:ea typeface="+mn-ea"/>
        <a:cs typeface="+mn-cs"/>
      </a:defRPr>
    </a:lvl8pPr>
    <a:lvl9pPr marL="3657172" algn="l" defTabSz="91429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abcnews.go.com/blogs/technology/2012/07/whos-most-to-blame-for-global-warming/"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greenliving.nationalgeographic.com/ten-ways-stop-global-warming-2381.html"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greenliving.nationalgeographic.com/ten-ways-stop-global-warming-2381.html"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helium.com/items/228729-global-warming-and-its-effect-on-society"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D3C876-1B0D-4DFB-956B-E03FF5758CA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Here, </a:t>
            </a:r>
            <a:r>
              <a:rPr lang="en-US" baseline="0" dirty="0" smtClean="0">
                <a:latin typeface="Times New Roman" pitchFamily="18" charset="0"/>
                <a:cs typeface="Times New Roman" pitchFamily="18" charset="0"/>
              </a:rPr>
              <a:t>the word humans has been highlighted to make people realize that this issue is not a myth. Furthermore, materials that are being used daily by humans are listed to </a:t>
            </a:r>
            <a:r>
              <a:rPr lang="en-US" dirty="0" smtClean="0">
                <a:latin typeface="Times New Roman" pitchFamily="18" charset="0"/>
                <a:cs typeface="Times New Roman" pitchFamily="18" charset="0"/>
              </a:rPr>
              <a:t>clarify the evidence of how</a:t>
            </a:r>
            <a:r>
              <a:rPr lang="en-US" baseline="0" dirty="0" smtClean="0">
                <a:latin typeface="Times New Roman" pitchFamily="18" charset="0"/>
                <a:cs typeface="Times New Roman" pitchFamily="18" charset="0"/>
              </a:rPr>
              <a:t> they in</a:t>
            </a:r>
            <a:r>
              <a:rPr lang="en-US" dirty="0" smtClean="0">
                <a:latin typeface="Times New Roman" pitchFamily="18" charset="0"/>
                <a:cs typeface="Times New Roman" pitchFamily="18" charset="0"/>
              </a:rPr>
              <a:t>crease global warming and show</a:t>
            </a:r>
            <a:r>
              <a:rPr lang="en-US" baseline="0" dirty="0" smtClean="0">
                <a:latin typeface="Times New Roman" pitchFamily="18" charset="0"/>
                <a:cs typeface="Times New Roman" pitchFamily="18" charset="0"/>
              </a:rPr>
              <a:t> their impa</a:t>
            </a:r>
            <a:r>
              <a:rPr lang="en-US" dirty="0" smtClean="0">
                <a:latin typeface="Times New Roman" pitchFamily="18" charset="0"/>
                <a:cs typeface="Times New Roman" pitchFamily="18" charset="0"/>
              </a:rPr>
              <a:t>ct over the society and</a:t>
            </a:r>
            <a:r>
              <a:rPr lang="en-US" baseline="0" dirty="0" smtClean="0">
                <a:latin typeface="Times New Roman" pitchFamily="18" charset="0"/>
                <a:cs typeface="Times New Roman" pitchFamily="18" charset="0"/>
              </a:rPr>
              <a:t> the globe as a whole. Spe</a:t>
            </a:r>
            <a:r>
              <a:rPr lang="en-US" dirty="0" smtClean="0">
                <a:latin typeface="Times New Roman" pitchFamily="18" charset="0"/>
                <a:cs typeface="Times New Roman" pitchFamily="18" charset="0"/>
              </a:rPr>
              <a:t>cifically, pollution comes from smoking, factories, all</a:t>
            </a:r>
            <a:r>
              <a:rPr lang="en-US" baseline="0" dirty="0" smtClean="0">
                <a:latin typeface="Times New Roman" pitchFamily="18" charset="0"/>
                <a:cs typeface="Times New Roman" pitchFamily="18" charset="0"/>
              </a:rPr>
              <a:t> types of vehi</a:t>
            </a:r>
            <a:r>
              <a:rPr lang="en-US" dirty="0" smtClean="0">
                <a:latin typeface="Times New Roman" pitchFamily="18" charset="0"/>
                <a:cs typeface="Times New Roman" pitchFamily="18" charset="0"/>
              </a:rPr>
              <a:t>cles that release green</a:t>
            </a:r>
            <a:r>
              <a:rPr lang="en-US" baseline="0" dirty="0" smtClean="0">
                <a:latin typeface="Times New Roman" pitchFamily="18" charset="0"/>
                <a:cs typeface="Times New Roman" pitchFamily="18" charset="0"/>
              </a:rPr>
              <a:t> gases, et</a:t>
            </a:r>
            <a:r>
              <a:rPr lang="en-US" dirty="0" smtClean="0">
                <a:latin typeface="Times New Roman" pitchFamily="18" charset="0"/>
                <a:cs typeface="Times New Roman" pitchFamily="18" charset="0"/>
              </a:rPr>
              <a:t>c. is what</a:t>
            </a:r>
            <a:r>
              <a:rPr lang="en-US" baseline="0" dirty="0" smtClean="0">
                <a:latin typeface="Times New Roman" pitchFamily="18" charset="0"/>
                <a:cs typeface="Times New Roman" pitchFamily="18" charset="0"/>
              </a:rPr>
              <a:t> emits green gases. Taking into </a:t>
            </a:r>
            <a:r>
              <a:rPr lang="en-US" dirty="0" smtClean="0">
                <a:latin typeface="Times New Roman" pitchFamily="18" charset="0"/>
                <a:cs typeface="Times New Roman" pitchFamily="18" charset="0"/>
              </a:rPr>
              <a:t>consideration</a:t>
            </a:r>
            <a:r>
              <a:rPr lang="en-US" baseline="0" dirty="0" smtClean="0">
                <a:latin typeface="Times New Roman" pitchFamily="18" charset="0"/>
                <a:cs typeface="Times New Roman" pitchFamily="18" charset="0"/>
              </a:rPr>
              <a:t>, green gases were the major reason in how global warming was first </a:t>
            </a:r>
            <a:r>
              <a:rPr lang="en-US" dirty="0" smtClean="0">
                <a:latin typeface="Times New Roman" pitchFamily="18" charset="0"/>
                <a:cs typeface="Times New Roman" pitchFamily="18" charset="0"/>
              </a:rPr>
              <a:t>created. (</a:t>
            </a:r>
            <a:r>
              <a:rPr lang="en-US" sz="1200" u="sng" kern="1200" dirty="0" smtClean="0">
                <a:solidFill>
                  <a:schemeClr val="tx1"/>
                </a:solidFill>
                <a:latin typeface="Times New Roman" pitchFamily="18" charset="0"/>
                <a:cs typeface="Times New Roman" pitchFamily="18" charset="0"/>
                <a:hlinkClick r:id="rId3"/>
              </a:rPr>
              <a:t>http://abcnews.go.com/blogs/technology/2012/07/whos-most-to-blame-for-global-warming/</a:t>
            </a:r>
            <a:r>
              <a:rPr lang="en-US" sz="1200" u="sng" kern="1200" dirty="0" smtClean="0">
                <a:solidFill>
                  <a:schemeClr val="tx1"/>
                </a:solidFill>
                <a:latin typeface="Times New Roman" pitchFamily="18" charset="0"/>
                <a:cs typeface="Times New Roman" pitchFamily="18" charset="0"/>
              </a:rPr>
              <a:t>)</a:t>
            </a:r>
            <a:endParaRPr lang="en-US" sz="1200" kern="1200" dirty="0" smtClean="0">
              <a:solidFill>
                <a:schemeClr val="tx1"/>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By re</a:t>
            </a:r>
            <a:r>
              <a:rPr lang="en-US" sz="1200" dirty="0" smtClean="0">
                <a:latin typeface="Times New Roman" pitchFamily="18" charset="0"/>
                <a:cs typeface="Times New Roman" pitchFamily="18" charset="0"/>
              </a:rPr>
              <a:t>cycling, global warming’s process will be no</a:t>
            </a:r>
            <a:r>
              <a:rPr lang="en-US" sz="1200" baseline="0" dirty="0" smtClean="0">
                <a:latin typeface="Times New Roman" pitchFamily="18" charset="0"/>
                <a:cs typeface="Times New Roman" pitchFamily="18" charset="0"/>
              </a:rPr>
              <a:t> long speeding up to destroy our globe. These are simple ways of how re</a:t>
            </a:r>
            <a:r>
              <a:rPr lang="en-US" sz="1200" dirty="0" smtClean="0">
                <a:latin typeface="Times New Roman" pitchFamily="18" charset="0"/>
                <a:cs typeface="Times New Roman" pitchFamily="18" charset="0"/>
              </a:rPr>
              <a:t>cycling can help</a:t>
            </a:r>
            <a:r>
              <a:rPr lang="en-US" sz="1200" baseline="0" dirty="0" smtClean="0">
                <a:latin typeface="Times New Roman" pitchFamily="18" charset="0"/>
                <a:cs typeface="Times New Roman" pitchFamily="18" charset="0"/>
              </a:rPr>
              <a:t> the so</a:t>
            </a:r>
            <a:r>
              <a:rPr lang="en-US" sz="1200" dirty="0" smtClean="0">
                <a:latin typeface="Times New Roman" pitchFamily="18" charset="0"/>
                <a:cs typeface="Times New Roman" pitchFamily="18" charset="0"/>
              </a:rPr>
              <a:t>ciety</a:t>
            </a:r>
            <a:r>
              <a:rPr lang="en-US" sz="1200" baseline="0" dirty="0" smtClean="0">
                <a:latin typeface="Times New Roman" pitchFamily="18" charset="0"/>
                <a:cs typeface="Times New Roman" pitchFamily="18" charset="0"/>
              </a:rPr>
              <a:t> de</a:t>
            </a:r>
            <a:r>
              <a:rPr lang="en-US" sz="1200" dirty="0" smtClean="0">
                <a:latin typeface="Times New Roman" pitchFamily="18" charset="0"/>
                <a:cs typeface="Times New Roman" pitchFamily="18" charset="0"/>
              </a:rPr>
              <a:t>crease global warming. </a:t>
            </a:r>
            <a:r>
              <a:rPr lang="en-US" dirty="0" smtClean="0">
                <a:latin typeface="Times New Roman" pitchFamily="18" charset="0"/>
                <a:cs typeface="Times New Roman" pitchFamily="18" charset="0"/>
              </a:rPr>
              <a:t>Produ</a:t>
            </a:r>
            <a:r>
              <a:rPr lang="en-US" sz="1200" dirty="0" smtClean="0">
                <a:latin typeface="Times New Roman" pitchFamily="18" charset="0"/>
                <a:cs typeface="Times New Roman" pitchFamily="18" charset="0"/>
              </a:rPr>
              <a:t>cing recycled paper is one way, where its</a:t>
            </a:r>
            <a:r>
              <a:rPr lang="en-US" sz="1200" baseline="0" dirty="0" smtClean="0">
                <a:latin typeface="Times New Roman" pitchFamily="18" charset="0"/>
                <a:cs typeface="Times New Roman" pitchFamily="18" charset="0"/>
              </a:rPr>
              <a:t> produ</a:t>
            </a:r>
            <a:r>
              <a:rPr lang="en-US" sz="1200" dirty="0" smtClean="0">
                <a:latin typeface="Times New Roman" pitchFamily="18" charset="0"/>
                <a:cs typeface="Times New Roman" pitchFamily="18" charset="0"/>
              </a:rPr>
              <a:t>ction uses 65</a:t>
            </a:r>
            <a:r>
              <a:rPr lang="en-US" sz="1200" baseline="0" dirty="0" smtClean="0">
                <a:latin typeface="Times New Roman" pitchFamily="18" charset="0"/>
                <a:cs typeface="Times New Roman" pitchFamily="18" charset="0"/>
              </a:rPr>
              <a:t> per</a:t>
            </a:r>
            <a:r>
              <a:rPr lang="en-US" sz="1200" dirty="0" smtClean="0">
                <a:latin typeface="Times New Roman" pitchFamily="18" charset="0"/>
                <a:cs typeface="Times New Roman" pitchFamily="18" charset="0"/>
              </a:rPr>
              <a:t>cent less energy than paper production by raw materials. This is the major way that</a:t>
            </a:r>
            <a:r>
              <a:rPr lang="en-US" sz="1200" baseline="0" dirty="0" smtClean="0">
                <a:latin typeface="Times New Roman" pitchFamily="18" charset="0"/>
                <a:cs typeface="Times New Roman" pitchFamily="18" charset="0"/>
              </a:rPr>
              <a:t> help in pro</a:t>
            </a:r>
            <a:r>
              <a:rPr lang="en-US" sz="1200" dirty="0" smtClean="0">
                <a:latin typeface="Times New Roman" pitchFamily="18" charset="0"/>
                <a:cs typeface="Times New Roman" pitchFamily="18" charset="0"/>
              </a:rPr>
              <a:t>ceeding with the others</a:t>
            </a:r>
            <a:r>
              <a:rPr lang="en-US" sz="1200" baseline="0" dirty="0" smtClean="0">
                <a:latin typeface="Times New Roman" pitchFamily="18" charset="0"/>
                <a:cs typeface="Times New Roman" pitchFamily="18" charset="0"/>
              </a:rPr>
              <a:t> like tree preservation. Re</a:t>
            </a:r>
            <a:r>
              <a:rPr lang="en-US" sz="1200" dirty="0" smtClean="0">
                <a:latin typeface="Times New Roman" pitchFamily="18" charset="0"/>
                <a:cs typeface="Times New Roman" pitchFamily="18" charset="0"/>
              </a:rPr>
              <a:t>cycling only one</a:t>
            </a:r>
            <a:r>
              <a:rPr lang="en-US" sz="1200" baseline="0" dirty="0" smtClean="0">
                <a:latin typeface="Times New Roman" pitchFamily="18" charset="0"/>
                <a:cs typeface="Times New Roman" pitchFamily="18" charset="0"/>
              </a:rPr>
              <a:t> ton of paper saves around 17-20 trees from being </a:t>
            </a:r>
            <a:r>
              <a:rPr lang="en-US" sz="1200" dirty="0" smtClean="0">
                <a:latin typeface="Times New Roman" pitchFamily="18" charset="0"/>
                <a:cs typeface="Times New Roman" pitchFamily="18" charset="0"/>
              </a:rPr>
              <a:t>cut down! This also saves carbon dioxide,</a:t>
            </a:r>
            <a:r>
              <a:rPr lang="en-US" sz="1200" baseline="0" dirty="0" smtClean="0">
                <a:latin typeface="Times New Roman" pitchFamily="18" charset="0"/>
                <a:cs typeface="Times New Roman" pitchFamily="18" charset="0"/>
              </a:rPr>
              <a:t> whi</a:t>
            </a:r>
            <a:r>
              <a:rPr lang="en-US" sz="1200" dirty="0" smtClean="0">
                <a:latin typeface="Times New Roman" pitchFamily="18" charset="0"/>
                <a:cs typeface="Times New Roman" pitchFamily="18" charset="0"/>
              </a:rPr>
              <a:t>ch is our another</a:t>
            </a:r>
            <a:r>
              <a:rPr lang="en-US" sz="1200" baseline="0" dirty="0" smtClean="0">
                <a:latin typeface="Times New Roman" pitchFamily="18" charset="0"/>
                <a:cs typeface="Times New Roman" pitchFamily="18" charset="0"/>
              </a:rPr>
              <a:t> advantage. </a:t>
            </a:r>
            <a:r>
              <a:rPr lang="en-US" sz="1200" dirty="0" smtClean="0">
                <a:latin typeface="Times New Roman" pitchFamily="18" charset="0"/>
                <a:cs typeface="Times New Roman" pitchFamily="18" charset="0"/>
              </a:rPr>
              <a:t>Consequently,</a:t>
            </a:r>
            <a:r>
              <a:rPr lang="en-US" sz="1200" baseline="0" dirty="0" smtClean="0">
                <a:latin typeface="Times New Roman" pitchFamily="18" charset="0"/>
                <a:cs typeface="Times New Roman" pitchFamily="18" charset="0"/>
              </a:rPr>
              <a:t> re</a:t>
            </a:r>
            <a:r>
              <a:rPr lang="en-US" sz="1200" dirty="0" smtClean="0">
                <a:latin typeface="Times New Roman" pitchFamily="18" charset="0"/>
                <a:cs typeface="Times New Roman" pitchFamily="18" charset="0"/>
              </a:rPr>
              <a:t>cycling bottles and all types</a:t>
            </a:r>
            <a:r>
              <a:rPr lang="en-US" sz="1200" baseline="0" dirty="0" smtClean="0">
                <a:latin typeface="Times New Roman" pitchFamily="18" charset="0"/>
                <a:cs typeface="Times New Roman" pitchFamily="18" charset="0"/>
              </a:rPr>
              <a:t> and sizes of </a:t>
            </a:r>
            <a:r>
              <a:rPr lang="en-US" sz="1200" dirty="0" smtClean="0">
                <a:latin typeface="Times New Roman" pitchFamily="18" charset="0"/>
                <a:cs typeface="Times New Roman" pitchFamily="18" charset="0"/>
              </a:rPr>
              <a:t>containers tends</a:t>
            </a:r>
            <a:r>
              <a:rPr lang="en-US" sz="1200" baseline="0" dirty="0" smtClean="0">
                <a:latin typeface="Times New Roman" pitchFamily="18" charset="0"/>
                <a:cs typeface="Times New Roman" pitchFamily="18" charset="0"/>
              </a:rPr>
              <a:t> to save, or </a:t>
            </a:r>
            <a:r>
              <a:rPr lang="en-US" sz="1200" dirty="0" smtClean="0">
                <a:latin typeface="Times New Roman" pitchFamily="18" charset="0"/>
                <a:cs typeface="Times New Roman" pitchFamily="18" charset="0"/>
              </a:rPr>
              <a:t>conserve energy</a:t>
            </a:r>
            <a:r>
              <a:rPr lang="en-US" sz="1200" baseline="0" dirty="0" smtClean="0">
                <a:latin typeface="Times New Roman" pitchFamily="18" charset="0"/>
                <a:cs typeface="Times New Roman" pitchFamily="18" charset="0"/>
              </a:rPr>
              <a:t>. The benefits of </a:t>
            </a:r>
            <a:r>
              <a:rPr lang="en-US" sz="1200" dirty="0" smtClean="0">
                <a:latin typeface="Times New Roman" pitchFamily="18" charset="0"/>
                <a:cs typeface="Times New Roman" pitchFamily="18" charset="0"/>
              </a:rPr>
              <a:t>conserving energy have already</a:t>
            </a:r>
            <a:r>
              <a:rPr lang="en-US" sz="1200" baseline="0" dirty="0" smtClean="0">
                <a:latin typeface="Times New Roman" pitchFamily="18" charset="0"/>
                <a:cs typeface="Times New Roman" pitchFamily="18" charset="0"/>
              </a:rPr>
              <a:t> been mentioned previously. Hopefully, if half of these ways were pra</a:t>
            </a:r>
            <a:r>
              <a:rPr lang="en-US" sz="1200" dirty="0" smtClean="0">
                <a:latin typeface="Times New Roman" pitchFamily="18" charset="0"/>
                <a:cs typeface="Times New Roman" pitchFamily="18" charset="0"/>
              </a:rPr>
              <a:t>cticed by the society, global warming as</a:t>
            </a:r>
            <a:r>
              <a:rPr lang="en-US" sz="1200" baseline="0" dirty="0" smtClean="0">
                <a:latin typeface="Times New Roman" pitchFamily="18" charset="0"/>
                <a:cs typeface="Times New Roman" pitchFamily="18" charset="0"/>
              </a:rPr>
              <a:t> well as </a:t>
            </a:r>
            <a:r>
              <a:rPr lang="en-US" sz="1200" dirty="0" smtClean="0">
                <a:latin typeface="Times New Roman" pitchFamily="18" charset="0"/>
                <a:cs typeface="Times New Roman" pitchFamily="18" charset="0"/>
              </a:rPr>
              <a:t>carbon emissions</a:t>
            </a:r>
            <a:r>
              <a:rPr lang="en-US" sz="1200" baseline="0" dirty="0" smtClean="0">
                <a:latin typeface="Times New Roman" pitchFamily="18" charset="0"/>
                <a:cs typeface="Times New Roman" pitchFamily="18" charset="0"/>
              </a:rPr>
              <a:t> that </a:t>
            </a:r>
            <a:r>
              <a:rPr lang="en-US" sz="1200" dirty="0" smtClean="0">
                <a:latin typeface="Times New Roman" pitchFamily="18" charset="0"/>
                <a:cs typeface="Times New Roman" pitchFamily="18" charset="0"/>
              </a:rPr>
              <a:t>contribute to it will be reduced. (</a:t>
            </a:r>
            <a:r>
              <a:rPr lang="en-US" sz="1200" u="sng" kern="1200" dirty="0" smtClean="0">
                <a:solidFill>
                  <a:schemeClr val="tx1"/>
                </a:solidFill>
                <a:latin typeface="Times New Roman" pitchFamily="18" charset="0"/>
                <a:cs typeface="Times New Roman" pitchFamily="18" charset="0"/>
                <a:hlinkClick r:id="rId3"/>
              </a:rPr>
              <a:t>http://greenliving.nationalgeographic.com/ten-ways-stop-global-warming-2381.html</a:t>
            </a:r>
            <a:r>
              <a:rPr lang="en-US" sz="1200" u="sng" kern="1200" dirty="0" smtClean="0">
                <a:solidFill>
                  <a:schemeClr val="tx1"/>
                </a:solidFill>
                <a:latin typeface="Times New Roman" pitchFamily="18" charset="0"/>
                <a:cs typeface="Times New Roman" pitchFamily="18" charset="0"/>
              </a:rPr>
              <a:t>)</a:t>
            </a:r>
            <a:endParaRPr lang="en-US" sz="1200" kern="1200" dirty="0" smtClean="0">
              <a:solidFill>
                <a:schemeClr val="tx1"/>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Melting i</a:t>
            </a:r>
            <a:r>
              <a:rPr lang="en-US" sz="1200" dirty="0" smtClean="0">
                <a:latin typeface="Times New Roman" pitchFamily="18" charset="0"/>
                <a:cs typeface="Times New Roman" pitchFamily="18" charset="0"/>
              </a:rPr>
              <a:t>ce caps will</a:t>
            </a:r>
            <a:r>
              <a:rPr lang="en-US" sz="1200" baseline="0" dirty="0" smtClean="0">
                <a:latin typeface="Times New Roman" pitchFamily="18" charset="0"/>
                <a:cs typeface="Times New Roman" pitchFamily="18" charset="0"/>
              </a:rPr>
              <a:t> not only affe</a:t>
            </a:r>
            <a:r>
              <a:rPr lang="en-US" sz="1200" dirty="0" smtClean="0">
                <a:latin typeface="Times New Roman" pitchFamily="18" charset="0"/>
                <a:cs typeface="Times New Roman" pitchFamily="18" charset="0"/>
              </a:rPr>
              <a:t>ct people</a:t>
            </a:r>
            <a:r>
              <a:rPr lang="en-US" sz="1200" baseline="0" dirty="0" smtClean="0">
                <a:latin typeface="Times New Roman" pitchFamily="18" charset="0"/>
                <a:cs typeface="Times New Roman" pitchFamily="18" charset="0"/>
              </a:rPr>
              <a:t> and their homes in future, but even animals. In fa</a:t>
            </a:r>
            <a:r>
              <a:rPr lang="en-US" sz="1200" dirty="0" smtClean="0">
                <a:latin typeface="Times New Roman" pitchFamily="18" charset="0"/>
                <a:cs typeface="Times New Roman" pitchFamily="18" charset="0"/>
              </a:rPr>
              <a:t>ct, this problem could cause the loss of some animals like polar</a:t>
            </a:r>
            <a:r>
              <a:rPr lang="en-US" sz="1200" baseline="0" dirty="0" smtClean="0">
                <a:latin typeface="Times New Roman" pitchFamily="18" charset="0"/>
                <a:cs typeface="Times New Roman" pitchFamily="18" charset="0"/>
              </a:rPr>
              <a:t> bears, seals, et</a:t>
            </a:r>
            <a:r>
              <a:rPr lang="en-US" sz="1200" dirty="0" smtClean="0">
                <a:latin typeface="Times New Roman" pitchFamily="18" charset="0"/>
                <a:cs typeface="Times New Roman" pitchFamily="18" charset="0"/>
              </a:rPr>
              <a:t>c. in certain areas</a:t>
            </a:r>
            <a:r>
              <a:rPr lang="en-US" sz="1200" baseline="0" dirty="0" smtClean="0">
                <a:latin typeface="Times New Roman" pitchFamily="18" charset="0"/>
                <a:cs typeface="Times New Roman" pitchFamily="18" charset="0"/>
              </a:rPr>
              <a:t> of the world. </a:t>
            </a:r>
            <a:r>
              <a:rPr lang="en-US" sz="1200" dirty="0" smtClean="0">
                <a:latin typeface="Times New Roman" pitchFamily="18" charset="0"/>
                <a:cs typeface="Times New Roman" pitchFamily="18" charset="0"/>
              </a:rPr>
              <a:t>Countries with</a:t>
            </a:r>
            <a:r>
              <a:rPr lang="en-US" sz="1200" baseline="0" dirty="0" smtClean="0">
                <a:latin typeface="Times New Roman" pitchFamily="18" charset="0"/>
                <a:cs typeface="Times New Roman" pitchFamily="18" charset="0"/>
              </a:rPr>
              <a:t> high population like </a:t>
            </a:r>
            <a:r>
              <a:rPr lang="en-US" sz="1200" dirty="0" smtClean="0">
                <a:latin typeface="Times New Roman" pitchFamily="18" charset="0"/>
                <a:cs typeface="Times New Roman" pitchFamily="18" charset="0"/>
              </a:rPr>
              <a:t>china</a:t>
            </a:r>
            <a:r>
              <a:rPr lang="en-US" sz="1200" baseline="0" dirty="0" smtClean="0">
                <a:latin typeface="Times New Roman" pitchFamily="18" charset="0"/>
                <a:cs typeface="Times New Roman" pitchFamily="18" charset="0"/>
              </a:rPr>
              <a:t> will have to migrate eventually to avoid flood risk areas unless they </a:t>
            </a:r>
            <a:r>
              <a:rPr lang="en-US" sz="1200" dirty="0" smtClean="0">
                <a:latin typeface="Times New Roman" pitchFamily="18" charset="0"/>
                <a:cs typeface="Times New Roman" pitchFamily="18" charset="0"/>
              </a:rPr>
              <a:t>come up with a solution to stay</a:t>
            </a:r>
            <a:r>
              <a:rPr lang="en-US" sz="1200" baseline="0" dirty="0" smtClean="0">
                <a:latin typeface="Times New Roman" pitchFamily="18" charset="0"/>
                <a:cs typeface="Times New Roman" pitchFamily="18" charset="0"/>
              </a:rPr>
              <a:t> away from rising sea levels. After looking up for some possible solutions</a:t>
            </a:r>
            <a:r>
              <a:rPr lang="en-US" sz="1200" dirty="0" smtClean="0">
                <a:latin typeface="Times New Roman" pitchFamily="18" charset="0"/>
                <a:cs typeface="Times New Roman" pitchFamily="18" charset="0"/>
              </a:rPr>
              <a:t>, it seems that the local governments and</a:t>
            </a:r>
            <a:r>
              <a:rPr lang="en-US" sz="1200" baseline="0" dirty="0" smtClean="0">
                <a:latin typeface="Times New Roman" pitchFamily="18" charset="0"/>
                <a:cs typeface="Times New Roman" pitchFamily="18" charset="0"/>
              </a:rPr>
              <a:t> property owners have been taking initiatives to help prote</a:t>
            </a:r>
            <a:r>
              <a:rPr lang="en-US" sz="1200" dirty="0" smtClean="0">
                <a:latin typeface="Times New Roman" pitchFamily="18" charset="0"/>
                <a:cs typeface="Times New Roman" pitchFamily="18" charset="0"/>
              </a:rPr>
              <a:t>ct their places against rising sea levels in their beaches. This will probably save</a:t>
            </a:r>
            <a:r>
              <a:rPr lang="en-US" sz="1200" baseline="0" dirty="0" smtClean="0">
                <a:latin typeface="Times New Roman" pitchFamily="18" charset="0"/>
                <a:cs typeface="Times New Roman" pitchFamily="18" charset="0"/>
              </a:rPr>
              <a:t> their so</a:t>
            </a:r>
            <a:r>
              <a:rPr lang="en-US" sz="1200" dirty="0" smtClean="0">
                <a:latin typeface="Times New Roman" pitchFamily="18" charset="0"/>
                <a:cs typeface="Times New Roman" pitchFamily="18" charset="0"/>
              </a:rPr>
              <a:t>ciety from</a:t>
            </a:r>
            <a:r>
              <a:rPr lang="en-US" sz="1200" baseline="0" dirty="0" smtClean="0">
                <a:latin typeface="Times New Roman" pitchFamily="18" charset="0"/>
                <a:cs typeface="Times New Roman" pitchFamily="18" charset="0"/>
              </a:rPr>
              <a:t> migrating or getting exposed to extreme weather (floods, storms, tornadoes). (http://www.nrdc.org/globalwarming/fcons/fcons4.asp)</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It is</a:t>
            </a:r>
            <a:r>
              <a:rPr lang="en-US" baseline="0" dirty="0" smtClean="0">
                <a:latin typeface="Times New Roman" pitchFamily="18" charset="0"/>
                <a:cs typeface="Times New Roman" pitchFamily="18" charset="0"/>
              </a:rPr>
              <a:t> guaranteed that global warming will be redu</a:t>
            </a:r>
            <a:r>
              <a:rPr lang="en-US" sz="1200" dirty="0" smtClean="0">
                <a:latin typeface="Times New Roman" pitchFamily="18" charset="0"/>
                <a:cs typeface="Times New Roman" pitchFamily="18" charset="0"/>
              </a:rPr>
              <a:t>ced with a certain percentage </a:t>
            </a:r>
            <a:r>
              <a:rPr lang="en-US" baseline="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f only</a:t>
            </a:r>
            <a:r>
              <a:rPr lang="en-US" baseline="0" dirty="0" smtClean="0">
                <a:latin typeface="Times New Roman" pitchFamily="18" charset="0"/>
                <a:cs typeface="Times New Roman" pitchFamily="18" charset="0"/>
              </a:rPr>
              <a:t> one of these steps gets pra</a:t>
            </a:r>
            <a:r>
              <a:rPr lang="en-US" sz="1200" dirty="0" smtClean="0">
                <a:latin typeface="Times New Roman" pitchFamily="18" charset="0"/>
                <a:cs typeface="Times New Roman" pitchFamily="18" charset="0"/>
              </a:rPr>
              <a:t>cticed within</a:t>
            </a:r>
            <a:r>
              <a:rPr lang="en-US" sz="1200" baseline="0" dirty="0" smtClean="0">
                <a:latin typeface="Times New Roman" pitchFamily="18" charset="0"/>
                <a:cs typeface="Times New Roman" pitchFamily="18" charset="0"/>
              </a:rPr>
              <a:t> a year by at least one part of the world. People</a:t>
            </a:r>
            <a:r>
              <a:rPr lang="en-US" dirty="0" smtClean="0">
                <a:latin typeface="Times New Roman" pitchFamily="18" charset="0"/>
                <a:cs typeface="Times New Roman" pitchFamily="18" charset="0"/>
              </a:rPr>
              <a:t> will have to </a:t>
            </a:r>
            <a:r>
              <a:rPr lang="en-US" dirty="0" smtClean="0">
                <a:latin typeface="Times New Roman" pitchFamily="18" charset="0"/>
                <a:cs typeface="Times New Roman" pitchFamily="18" charset="0"/>
              </a:rPr>
              <a:t>proceed in these steps to gain a better environment without risks. </a:t>
            </a:r>
          </a:p>
          <a:p>
            <a:r>
              <a:rPr lang="en-US" dirty="0" smtClean="0">
                <a:latin typeface="Times New Roman" pitchFamily="18" charset="0"/>
                <a:cs typeface="Times New Roman" pitchFamily="18" charset="0"/>
              </a:rPr>
              <a:t>Recycling, eating frozen food will certainly conserve energy and co2. Another important solution that people should practice on daily basis is being gather in one car with the maximum number of people that could get in. This includes long trips, short rides, and daily usage. A lot of solutions and tips are available to help the society decrease global warming as much as possible. Yet, it is our responsibility to apply that in our environment. (</a:t>
            </a:r>
            <a:r>
              <a:rPr lang="en-US" u="sng" dirty="0" smtClean="0">
                <a:hlinkClick r:id="rId3"/>
              </a:rPr>
              <a:t>http://</a:t>
            </a:r>
            <a:r>
              <a:rPr lang="en-US" u="sng" dirty="0" smtClean="0">
                <a:hlinkClick r:id="rId3"/>
              </a:rPr>
              <a:t>greenliving.nationalgeographic.com/ten-ways-stop-global-warming-2381.html</a:t>
            </a:r>
            <a:r>
              <a:rPr lang="en-US" u="sng" dirty="0">
                <a:latin typeface="Times New Roman" pitchFamily="18" charset="0"/>
                <a:cs typeface="Times New Roman" pitchFamily="18" charset="0"/>
              </a:rPr>
              <a:t>)</a:t>
            </a:r>
            <a:endParaRPr lang="en-US" dirty="0" smtClean="0"/>
          </a:p>
        </p:txBody>
      </p:sp>
      <p:sp>
        <p:nvSpPr>
          <p:cNvPr id="4" name="Slide Number Placeholder 3"/>
          <p:cNvSpPr>
            <a:spLocks noGrp="1"/>
          </p:cNvSpPr>
          <p:nvPr>
            <p:ph type="sldNum" sz="quarter" idx="10"/>
          </p:nvPr>
        </p:nvSpPr>
        <p:spPr/>
        <p:txBody>
          <a:bodyPr/>
          <a:lstStyle/>
          <a:p>
            <a:fld id="{B1D3C876-1B0D-4DFB-956B-E03FF5758CA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pPr marL="0" marR="0" indent="0" algn="l" defTabSz="914293" rtl="0" eaLnBrk="1" fontAlgn="auto" latinLnBrk="0" hangingPunct="1">
              <a:lnSpc>
                <a:spcPct val="100000"/>
              </a:lnSpc>
              <a:spcBef>
                <a:spcPts val="0"/>
              </a:spcBef>
              <a:spcAft>
                <a:spcPts val="0"/>
              </a:spcAft>
              <a:buClrTx/>
              <a:buSzTx/>
              <a:buFontTx/>
              <a:buNone/>
              <a:tabLst/>
              <a:defRPr/>
            </a:pPr>
            <a:r>
              <a:rPr lang="en-US" sz="1200" dirty="0" smtClean="0">
                <a:latin typeface="Times New Roman" pitchFamily="18" charset="0"/>
                <a:cs typeface="Times New Roman" pitchFamily="18" charset="0"/>
              </a:rPr>
              <a:t>The effects of global warming will be reduced and the Earth will be saved if the society started providing planet care. Charity campaigns should be held to spread the awareness and introduce the ways of protecting the globe</a:t>
            </a:r>
            <a:r>
              <a:rPr lang="en-US" sz="1200" baseline="0" dirty="0" smtClean="0">
                <a:latin typeface="Times New Roman" pitchFamily="18" charset="0"/>
                <a:cs typeface="Times New Roman" pitchFamily="18" charset="0"/>
              </a:rPr>
              <a:t> with its environment sin</a:t>
            </a:r>
            <a:r>
              <a:rPr lang="en-US" sz="1200" dirty="0" smtClean="0">
                <a:latin typeface="Times New Roman" pitchFamily="18" charset="0"/>
                <a:cs typeface="Times New Roman" pitchFamily="18" charset="0"/>
              </a:rPr>
              <a:t>ce a lot of people do</a:t>
            </a:r>
            <a:r>
              <a:rPr lang="en-US" sz="1200" baseline="0" dirty="0" smtClean="0">
                <a:latin typeface="Times New Roman" pitchFamily="18" charset="0"/>
                <a:cs typeface="Times New Roman" pitchFamily="18" charset="0"/>
              </a:rPr>
              <a:t> not realize the a</a:t>
            </a:r>
            <a:r>
              <a:rPr lang="en-US" sz="1200" dirty="0" smtClean="0">
                <a:latin typeface="Times New Roman" pitchFamily="18" charset="0"/>
                <a:cs typeface="Times New Roman" pitchFamily="18" charset="0"/>
              </a:rPr>
              <a:t>ctual importance behind global warming and its</a:t>
            </a:r>
            <a:r>
              <a:rPr lang="en-US" sz="1200" baseline="0" dirty="0" smtClean="0">
                <a:latin typeface="Times New Roman" pitchFamily="18" charset="0"/>
                <a:cs typeface="Times New Roman" pitchFamily="18" charset="0"/>
              </a:rPr>
              <a:t> impa</a:t>
            </a:r>
            <a:r>
              <a:rPr lang="en-US" sz="1200" dirty="0" smtClean="0">
                <a:latin typeface="Times New Roman" pitchFamily="18" charset="0"/>
                <a:cs typeface="Times New Roman" pitchFamily="18" charset="0"/>
              </a:rPr>
              <a:t>cts. In a matter of</a:t>
            </a:r>
            <a:r>
              <a:rPr lang="en-US" sz="1200" baseline="0" dirty="0" smtClean="0">
                <a:latin typeface="Times New Roman" pitchFamily="18" charset="0"/>
                <a:cs typeface="Times New Roman" pitchFamily="18" charset="0"/>
              </a:rPr>
              <a:t> fa</a:t>
            </a:r>
            <a:r>
              <a:rPr lang="en-US" sz="1200" dirty="0" smtClean="0">
                <a:latin typeface="Times New Roman" pitchFamily="18" charset="0"/>
                <a:cs typeface="Times New Roman" pitchFamily="18" charset="0"/>
              </a:rPr>
              <a:t>ct, many</a:t>
            </a:r>
            <a:r>
              <a:rPr lang="en-US" sz="1200" baseline="0" dirty="0" smtClean="0">
                <a:latin typeface="Times New Roman" pitchFamily="18" charset="0"/>
                <a:cs typeface="Times New Roman" pitchFamily="18" charset="0"/>
              </a:rPr>
              <a:t> people do not even know the meaning of global warming</a:t>
            </a:r>
            <a:r>
              <a:rPr lang="en-US" sz="1200" baseline="0" smtClean="0">
                <a:latin typeface="Times New Roman" pitchFamily="18" charset="0"/>
                <a:cs typeface="Times New Roman" pitchFamily="18" charset="0"/>
              </a:rPr>
              <a:t>. Simply</a:t>
            </a:r>
            <a:r>
              <a:rPr lang="en-US" sz="1200" baseline="0" dirty="0" smtClean="0">
                <a:latin typeface="Times New Roman" pitchFamily="18" charset="0"/>
                <a:cs typeface="Times New Roman" pitchFamily="18" charset="0"/>
              </a:rPr>
              <a:t>, several ways </a:t>
            </a:r>
            <a:r>
              <a:rPr lang="en-US" sz="1200" dirty="0" smtClean="0">
                <a:latin typeface="Times New Roman" pitchFamily="18" charset="0"/>
                <a:cs typeface="Times New Roman" pitchFamily="18" charset="0"/>
              </a:rPr>
              <a:t>can</a:t>
            </a:r>
            <a:r>
              <a:rPr lang="en-US" sz="1200" baseline="0" dirty="0" smtClean="0">
                <a:latin typeface="Times New Roman" pitchFamily="18" charset="0"/>
                <a:cs typeface="Times New Roman" pitchFamily="18" charset="0"/>
              </a:rPr>
              <a:t> be used to help solve this issue as global warming threatens our lives. </a:t>
            </a:r>
            <a:endParaRPr lang="en-US" sz="12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D3C876-1B0D-4DFB-956B-E03FF5758CA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D3C876-1B0D-4DFB-956B-E03FF5758CA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D3C876-1B0D-4DFB-956B-E03FF5758CA8}"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“The warnings about global warming have been extremely clear for a long time. We are facing a global climate crisis. It is deepening. We are entering a period of consequences.”</a:t>
            </a:r>
            <a:r>
              <a:rPr lang="en-US" baseline="0" dirty="0" smtClean="0">
                <a:latin typeface="Times New Roman" pitchFamily="18" charset="0"/>
                <a:cs typeface="Times New Roman" pitchFamily="18" charset="0"/>
              </a:rPr>
              <a:t> – Al Gore </a:t>
            </a:r>
            <a:r>
              <a:rPr lang="en-US" baseline="0" dirty="0" smtClean="0">
                <a:solidFill>
                  <a:srgbClr val="0070C0"/>
                </a:solidFill>
                <a:latin typeface="Times New Roman" pitchFamily="18" charset="0"/>
                <a:cs typeface="Times New Roman" pitchFamily="18" charset="0"/>
              </a:rPr>
              <a:t>(</a:t>
            </a:r>
            <a:r>
              <a:rPr lang="en-US" dirty="0" smtClean="0">
                <a:solidFill>
                  <a:srgbClr val="0070C0"/>
                </a:solidFill>
                <a:latin typeface="Times New Roman" pitchFamily="18" charset="0"/>
                <a:cs typeface="Times New Roman" pitchFamily="18" charset="0"/>
              </a:rPr>
              <a:t>http://</a:t>
            </a:r>
            <a:r>
              <a:rPr lang="en-US" dirty="0" smtClean="0">
                <a:solidFill>
                  <a:srgbClr val="0070C0"/>
                </a:solidFill>
                <a:latin typeface="Times New Roman" pitchFamily="18" charset="0"/>
                <a:cs typeface="Times New Roman" pitchFamily="18" charset="0"/>
              </a:rPr>
              <a:t>www.notable-quotes.com/g/global_warming_quotes.html</a:t>
            </a:r>
            <a:r>
              <a:rPr lang="en-US" dirty="0" smtClean="0">
                <a:solidFill>
                  <a:srgbClr val="0070C0"/>
                </a:solidFill>
                <a:latin typeface="Times New Roman" pitchFamily="18" charset="0"/>
                <a:cs typeface="Times New Roman" pitchFamily="18" charset="0"/>
              </a:rPr>
              <a:t>) </a:t>
            </a:r>
            <a:r>
              <a:rPr lang="en-US" dirty="0" smtClean="0">
                <a:latin typeface="Times New Roman" pitchFamily="18" charset="0"/>
                <a:cs typeface="Times New Roman" pitchFamily="18" charset="0"/>
              </a:rPr>
              <a:t>Global</a:t>
            </a:r>
            <a:r>
              <a:rPr lang="en-US" baseline="0" dirty="0" smtClean="0">
                <a:latin typeface="Times New Roman" pitchFamily="18" charset="0"/>
                <a:cs typeface="Times New Roman" pitchFamily="18" charset="0"/>
              </a:rPr>
              <a:t> warming is a serious issue that was caused by humans since million years ago. Organizations and environmental associations keep spreading the awareness each year, however, people still do not consider this as a serious issue that will destroy future generations’ lives. This does not only affects the future, but the environment itself as well as the Earth will eventually come to a fast end. As we are entering a period of consequences, people do not realize how Earth is melting or how global warming is being increased by them to reduce their safety.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Global warming is</a:t>
            </a:r>
            <a:r>
              <a:rPr lang="en-US" baseline="0" dirty="0" smtClean="0">
                <a:latin typeface="Times New Roman" pitchFamily="18" charset="0"/>
                <a:cs typeface="Times New Roman" pitchFamily="18" charset="0"/>
              </a:rPr>
              <a:t> not a problem that happened yesterday, or last year. As Elizabeth </a:t>
            </a:r>
            <a:r>
              <a:rPr lang="en-US" baseline="0" dirty="0" err="1" smtClean="0">
                <a:latin typeface="Times New Roman" pitchFamily="18" charset="0"/>
                <a:cs typeface="Times New Roman" pitchFamily="18" charset="0"/>
              </a:rPr>
              <a:t>Kolbert</a:t>
            </a:r>
            <a:r>
              <a:rPr lang="en-US" baseline="0" dirty="0" smtClean="0">
                <a:latin typeface="Times New Roman" pitchFamily="18" charset="0"/>
                <a:cs typeface="Times New Roman" pitchFamily="18" charset="0"/>
              </a:rPr>
              <a:t> has best determined, </a:t>
            </a:r>
            <a:r>
              <a:rPr lang="en-US" dirty="0" smtClean="0">
                <a:latin typeface="Times New Roman" pitchFamily="18" charset="0"/>
                <a:cs typeface="Times New Roman" pitchFamily="18" charset="0"/>
              </a:rPr>
              <a:t>the world is now warmer than it has been at any point in the last two millennia, and, if current trends continue, by the end of the century it will likely be hotter than at any point in the last two million years. It is a serious</a:t>
            </a:r>
            <a:r>
              <a:rPr lang="en-US" baseline="0" dirty="0" smtClean="0">
                <a:latin typeface="Times New Roman" pitchFamily="18" charset="0"/>
                <a:cs typeface="Times New Roman" pitchFamily="18" charset="0"/>
              </a:rPr>
              <a:t> world issue that should not be negle</a:t>
            </a:r>
            <a:r>
              <a:rPr lang="en-US" dirty="0" smtClean="0">
                <a:latin typeface="Times New Roman" pitchFamily="18" charset="0"/>
                <a:cs typeface="Times New Roman" pitchFamily="18" charset="0"/>
              </a:rPr>
              <a:t>cted anymore</a:t>
            </a:r>
            <a:r>
              <a:rPr lang="en-US" baseline="0" dirty="0" smtClean="0">
                <a:latin typeface="Times New Roman" pitchFamily="18" charset="0"/>
                <a:cs typeface="Times New Roman" pitchFamily="18" charset="0"/>
              </a:rPr>
              <a:t>. People are not realizing that it will eventually put an end to this world as it destroys it day by day. It is ne</a:t>
            </a:r>
            <a:r>
              <a:rPr lang="en-US" dirty="0" smtClean="0">
                <a:latin typeface="Times New Roman" pitchFamily="18" charset="0"/>
                <a:cs typeface="Times New Roman" pitchFamily="18" charset="0"/>
              </a:rPr>
              <a:t>cessary</a:t>
            </a:r>
            <a:r>
              <a:rPr lang="en-US" baseline="0" dirty="0" smtClean="0">
                <a:latin typeface="Times New Roman" pitchFamily="18" charset="0"/>
                <a:cs typeface="Times New Roman" pitchFamily="18" charset="0"/>
              </a:rPr>
              <a:t> to guarantee a safe future for the future generation. </a:t>
            </a:r>
            <a:r>
              <a:rPr lang="en-US" baseline="0" dirty="0" err="1" smtClean="0">
                <a:latin typeface="Times New Roman" pitchFamily="18" charset="0"/>
                <a:cs typeface="Times New Roman" pitchFamily="18" charset="0"/>
              </a:rPr>
              <a:t>Svante</a:t>
            </a:r>
            <a:r>
              <a:rPr lang="en-US" baseline="0" dirty="0" smtClean="0">
                <a:latin typeface="Times New Roman" pitchFamily="18" charset="0"/>
                <a:cs typeface="Times New Roman" pitchFamily="18" charset="0"/>
              </a:rPr>
              <a:t> Arrhenius has dis</a:t>
            </a:r>
            <a:r>
              <a:rPr lang="en-US" dirty="0" smtClean="0">
                <a:latin typeface="Times New Roman" pitchFamily="18" charset="0"/>
                <a:cs typeface="Times New Roman" pitchFamily="18" charset="0"/>
              </a:rPr>
              <a:t>covered</a:t>
            </a:r>
            <a:r>
              <a:rPr lang="en-US" baseline="0" dirty="0" smtClean="0">
                <a:latin typeface="Times New Roman" pitchFamily="18" charset="0"/>
                <a:cs typeface="Times New Roman" pitchFamily="18" charset="0"/>
              </a:rPr>
              <a:t> that the fossil fuels were the major effe</a:t>
            </a:r>
            <a:r>
              <a:rPr lang="en-US" dirty="0" smtClean="0">
                <a:latin typeface="Times New Roman" pitchFamily="18" charset="0"/>
                <a:cs typeface="Times New Roman" pitchFamily="18" charset="0"/>
              </a:rPr>
              <a:t>ct</a:t>
            </a:r>
            <a:r>
              <a:rPr lang="en-US" baseline="0" dirty="0" smtClean="0">
                <a:latin typeface="Times New Roman" pitchFamily="18" charset="0"/>
                <a:cs typeface="Times New Roman" pitchFamily="18" charset="0"/>
              </a:rPr>
              <a:t> behind global warming. When Gilbert evaluated these results where he </a:t>
            </a:r>
            <a:r>
              <a:rPr lang="en-US" dirty="0" smtClean="0">
                <a:latin typeface="Times New Roman" pitchFamily="18" charset="0"/>
                <a:cs typeface="Times New Roman" pitchFamily="18" charset="0"/>
              </a:rPr>
              <a:t>analyzed</a:t>
            </a:r>
            <a:r>
              <a:rPr lang="en-US" baseline="0" dirty="0" smtClean="0">
                <a:latin typeface="Times New Roman" pitchFamily="18" charset="0"/>
                <a:cs typeface="Times New Roman" pitchFamily="18" charset="0"/>
              </a:rPr>
              <a:t> that the in</a:t>
            </a:r>
            <a:r>
              <a:rPr lang="en-US" dirty="0" smtClean="0">
                <a:latin typeface="Times New Roman" pitchFamily="18" charset="0"/>
                <a:cs typeface="Times New Roman" pitchFamily="18" charset="0"/>
              </a:rPr>
              <a:t>creasing amount of CO2</a:t>
            </a:r>
            <a:r>
              <a:rPr lang="en-US" baseline="0" dirty="0" smtClean="0">
                <a:latin typeface="Times New Roman" pitchFamily="18" charset="0"/>
                <a:cs typeface="Times New Roman" pitchFamily="18" charset="0"/>
              </a:rPr>
              <a:t> absorbs the infrared radiation, </a:t>
            </a:r>
            <a:r>
              <a:rPr lang="en-US" sz="1200" dirty="0" smtClean="0">
                <a:latin typeface="Times New Roman" pitchFamily="18" charset="0"/>
                <a:cs typeface="Times New Roman" pitchFamily="18" charset="0"/>
              </a:rPr>
              <a:t>causing the Earth</a:t>
            </a:r>
            <a:r>
              <a:rPr lang="en-US" sz="1200" baseline="0" dirty="0" smtClean="0">
                <a:latin typeface="Times New Roman" pitchFamily="18" charset="0"/>
                <a:cs typeface="Times New Roman" pitchFamily="18" charset="0"/>
              </a:rPr>
              <a:t> to get warmer as this pro</a:t>
            </a:r>
            <a:r>
              <a:rPr lang="en-US" sz="1200" dirty="0" smtClean="0">
                <a:latin typeface="Times New Roman" pitchFamily="18" charset="0"/>
                <a:cs typeface="Times New Roman" pitchFamily="18" charset="0"/>
              </a:rPr>
              <a:t>cess</a:t>
            </a:r>
            <a:r>
              <a:rPr lang="en-US" sz="1200" baseline="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continues. </a:t>
            </a:r>
            <a:r>
              <a:rPr lang="en-US" dirty="0" smtClean="0">
                <a:latin typeface="Times New Roman" pitchFamily="18" charset="0"/>
                <a:cs typeface="Times New Roman" pitchFamily="18" charset="0"/>
              </a:rPr>
              <a:t>(http://www.lenntech.com/greenhouse-effect/global-warming-history.htm)</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Earth would be a cold place if the greenhouse</a:t>
            </a:r>
            <a:r>
              <a:rPr lang="en-US" baseline="0" dirty="0" smtClean="0">
                <a:latin typeface="Times New Roman" pitchFamily="18" charset="0"/>
                <a:cs typeface="Times New Roman" pitchFamily="18" charset="0"/>
              </a:rPr>
              <a:t> did not trap heat into the Earth. Regarding greenhouse effe</a:t>
            </a:r>
            <a:r>
              <a:rPr lang="en-US" dirty="0" smtClean="0">
                <a:latin typeface="Times New Roman" pitchFamily="18" charset="0"/>
                <a:cs typeface="Times New Roman" pitchFamily="18" charset="0"/>
              </a:rPr>
              <a:t>ct, humans are speeding</a:t>
            </a:r>
            <a:r>
              <a:rPr lang="en-US" baseline="0" dirty="0" smtClean="0">
                <a:latin typeface="Times New Roman" pitchFamily="18" charset="0"/>
                <a:cs typeface="Times New Roman" pitchFamily="18" charset="0"/>
              </a:rPr>
              <a:t> up the pro</a:t>
            </a:r>
            <a:r>
              <a:rPr lang="en-US" dirty="0" smtClean="0">
                <a:latin typeface="Times New Roman" pitchFamily="18" charset="0"/>
                <a:cs typeface="Times New Roman" pitchFamily="18" charset="0"/>
              </a:rPr>
              <a:t>cess of global warming by emitting these kind of gases which increase the capacity of heat.</a:t>
            </a:r>
            <a:r>
              <a:rPr lang="en-US" baseline="0" dirty="0" smtClean="0">
                <a:latin typeface="Times New Roman" pitchFamily="18" charset="0"/>
                <a:cs typeface="Times New Roman" pitchFamily="18" charset="0"/>
              </a:rPr>
              <a:t> (http://www.skepticalscience.com/What-is-Global-Warming-and-the-Greenhouse-Effect.html)</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Greenhouse image</a:t>
            </a:r>
            <a:r>
              <a:rPr lang="en-US" baseline="0" dirty="0" smtClean="0">
                <a:latin typeface="Times New Roman" pitchFamily="18" charset="0"/>
                <a:cs typeface="Times New Roman" pitchFamily="18" charset="0"/>
              </a:rPr>
              <a:t> (http://www.google.com.bh/imgres?start=361&amp;um=1&amp;hl=en&amp;sa=N&amp;biw=1280&amp;bih=659&amp;tbm=isch&amp;tbnid=RfCiAeLtr0-rUM:&amp;imgrefurl=http://www.enn.com/topics/green_building&amp;docid=ehUHXaSllepNBM&amp;imgurl=http://www.enn.com/image_for_articles/45640-1.jpg/medium&amp;w=280&amp;h=186&amp;ei=cDo2UdbJFcjKsgbXpYDoDA&amp;zoom=1&amp;ved=1t:3588,r:68,s:300,i:208&amp;iact=rc&amp;dur=663&amp;sig=112771005927496808414&amp;page=19&amp;tbnh=148&amp;tbnw=222&amp;ndsp=19&amp;tx=117&amp;ty=52)</a:t>
            </a: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baseline="0" dirty="0" smtClean="0">
                <a:latin typeface="Times New Roman" pitchFamily="18" charset="0"/>
                <a:cs typeface="Times New Roman" pitchFamily="18" charset="0"/>
              </a:rPr>
              <a:t>When radiation (rays of heat) travels through the atmosphere to rea</a:t>
            </a:r>
            <a:r>
              <a:rPr lang="en-US" dirty="0" smtClean="0">
                <a:latin typeface="Times New Roman" pitchFamily="18" charset="0"/>
                <a:cs typeface="Times New Roman" pitchFamily="18" charset="0"/>
              </a:rPr>
              <a:t>ch the Earth, it</a:t>
            </a:r>
            <a:r>
              <a:rPr lang="en-US" baseline="0" dirty="0" smtClean="0">
                <a:latin typeface="Times New Roman" pitchFamily="18" charset="0"/>
                <a:cs typeface="Times New Roman" pitchFamily="18" charset="0"/>
              </a:rPr>
              <a:t> travels ba</a:t>
            </a:r>
            <a:r>
              <a:rPr lang="en-US" dirty="0" smtClean="0">
                <a:latin typeface="Times New Roman" pitchFamily="18" charset="0"/>
                <a:cs typeface="Times New Roman" pitchFamily="18" charset="0"/>
              </a:rPr>
              <a:t>ck into the atmosphere (air that wraps</a:t>
            </a:r>
            <a:r>
              <a:rPr lang="en-US" baseline="0" dirty="0" smtClean="0">
                <a:latin typeface="Times New Roman" pitchFamily="18" charset="0"/>
                <a:cs typeface="Times New Roman" pitchFamily="18" charset="0"/>
              </a:rPr>
              <a:t> the Earth). The gases that return ba</a:t>
            </a:r>
            <a:r>
              <a:rPr lang="en-US" dirty="0" smtClean="0">
                <a:latin typeface="Times New Roman" pitchFamily="18" charset="0"/>
                <a:cs typeface="Times New Roman" pitchFamily="18" charset="0"/>
              </a:rPr>
              <a:t>ck to the atmosphere stop the heat from escaping</a:t>
            </a:r>
            <a:r>
              <a:rPr lang="en-US" baseline="0" dirty="0" smtClean="0">
                <a:latin typeface="Times New Roman" pitchFamily="18" charset="0"/>
                <a:cs typeface="Times New Roman" pitchFamily="18" charset="0"/>
              </a:rPr>
              <a:t> into spa</a:t>
            </a:r>
            <a:r>
              <a:rPr lang="en-US" dirty="0" smtClean="0">
                <a:latin typeface="Times New Roman" pitchFamily="18" charset="0"/>
                <a:cs typeface="Times New Roman" pitchFamily="18" charset="0"/>
              </a:rPr>
              <a:t>ce. Therefore, they are known</a:t>
            </a:r>
            <a:r>
              <a:rPr lang="en-US" baseline="0" dirty="0" smtClean="0">
                <a:latin typeface="Times New Roman" pitchFamily="18" charset="0"/>
                <a:cs typeface="Times New Roman" pitchFamily="18" charset="0"/>
              </a:rPr>
              <a:t> as the “greenhouse effe</a:t>
            </a:r>
            <a:r>
              <a:rPr lang="en-US" dirty="0" smtClean="0">
                <a:latin typeface="Times New Roman" pitchFamily="18" charset="0"/>
                <a:cs typeface="Times New Roman" pitchFamily="18" charset="0"/>
              </a:rPr>
              <a:t>ct” because the process is</a:t>
            </a:r>
            <a:r>
              <a:rPr lang="en-US" baseline="0" dirty="0" smtClean="0">
                <a:latin typeface="Times New Roman" pitchFamily="18" charset="0"/>
                <a:cs typeface="Times New Roman" pitchFamily="18" charset="0"/>
              </a:rPr>
              <a:t> similar to a green house’s windows and its refle</a:t>
            </a:r>
            <a:r>
              <a:rPr lang="en-US" dirty="0" smtClean="0">
                <a:latin typeface="Times New Roman" pitchFamily="18" charset="0"/>
                <a:cs typeface="Times New Roman" pitchFamily="18" charset="0"/>
              </a:rPr>
              <a:t>ction of gases</a:t>
            </a:r>
            <a:r>
              <a:rPr lang="en-US" baseline="0" dirty="0" smtClean="0">
                <a:latin typeface="Times New Roman" pitchFamily="18" charset="0"/>
                <a:cs typeface="Times New Roman" pitchFamily="18" charset="0"/>
              </a:rPr>
              <a:t> in and out – saving some heat inside. </a:t>
            </a:r>
          </a:p>
          <a:p>
            <a:r>
              <a:rPr lang="en-US" baseline="0" dirty="0" smtClean="0">
                <a:latin typeface="Times New Roman" pitchFamily="18" charset="0"/>
                <a:cs typeface="Times New Roman" pitchFamily="18" charset="0"/>
              </a:rPr>
              <a:t>Green gases pro</a:t>
            </a:r>
            <a:r>
              <a:rPr lang="en-US" dirty="0" smtClean="0">
                <a:latin typeface="Times New Roman" pitchFamily="18" charset="0"/>
                <a:cs typeface="Times New Roman" pitchFamily="18" charset="0"/>
              </a:rPr>
              <a:t>c</a:t>
            </a:r>
            <a:r>
              <a:rPr lang="en-US" baseline="0" dirty="0" smtClean="0">
                <a:latin typeface="Times New Roman" pitchFamily="18" charset="0"/>
                <a:cs typeface="Times New Roman" pitchFamily="18" charset="0"/>
              </a:rPr>
              <a:t>ess image (http://www.google.com.bh/imgres?imgurl=http://www.columbia.edu/~vjd1/greenhouse.gif&amp;imgrefurl=http://www.columbia.edu/~vjd1/greenhouse.htm&amp;h=480&amp;w=733&amp;sz=20&amp;tbnid=USsDS37caSxEkM:&amp;tbnh=81&amp;tbnw=123&amp;prev=/search%3Fq%3Dgreenhouse%2Beffect%2Band%2Bglobal%2Bwarming%26tbm%3Disch%26tbo%3Du&amp;zoom=1&amp;q=greenhouse+effect+and+global+warming&amp;usg=__B157RIUV_K9yWDvxs03xz6ArZz0=&amp;docid=erK3d0td1iVRvM&amp;hl=en&amp;sa=X&amp;ei=ais7UbvcKM7htQa1-ICQAg&amp;sqi=2&amp;ved=0CE8Q9QEwBQ&amp;dur=5920)</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Going</a:t>
            </a:r>
            <a:r>
              <a:rPr lang="en-US" baseline="0" dirty="0" smtClean="0">
                <a:latin typeface="Times New Roman" pitchFamily="18" charset="0"/>
                <a:cs typeface="Times New Roman" pitchFamily="18" charset="0"/>
              </a:rPr>
              <a:t> deep in the meaning of energy conservation will bring some awareness to keep most individuals protective for their environment. Being introduced, energy conservation and pollution seem to be going hand in hand. In order for the society to conserve energy, people should use less of energy service in order to reduce energy – avoiding pollution. Saving electricity, recycling, or even forming a hydroelectric power will definitely help in forming a healthier society with less pollution. (http://www.globalchange.umich.edu/globalchange2/current/lectures/pollution_control/pollution_control.html)</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High</a:t>
            </a:r>
            <a:r>
              <a:rPr lang="en-US" baseline="0" dirty="0" smtClean="0">
                <a:latin typeface="Times New Roman" pitchFamily="18" charset="0"/>
                <a:cs typeface="Times New Roman" pitchFamily="18" charset="0"/>
              </a:rPr>
              <a:t> temperatures have </a:t>
            </a:r>
            <a:r>
              <a:rPr lang="en-US" dirty="0" smtClean="0">
                <a:latin typeface="Times New Roman" pitchFamily="18" charset="0"/>
                <a:cs typeface="Times New Roman" pitchFamily="18" charset="0"/>
              </a:rPr>
              <a:t>caused a melting of</a:t>
            </a:r>
            <a:r>
              <a:rPr lang="en-US" baseline="0" dirty="0" smtClean="0">
                <a:latin typeface="Times New Roman" pitchFamily="18" charset="0"/>
                <a:cs typeface="Times New Roman" pitchFamily="18" charset="0"/>
              </a:rPr>
              <a:t> i</a:t>
            </a:r>
            <a:r>
              <a:rPr lang="en-US" dirty="0" smtClean="0">
                <a:latin typeface="Times New Roman" pitchFamily="18" charset="0"/>
                <a:cs typeface="Times New Roman" pitchFamily="18" charset="0"/>
              </a:rPr>
              <a:t>ce caps in many places like</a:t>
            </a:r>
            <a:r>
              <a:rPr lang="en-US" baseline="0" dirty="0" smtClean="0">
                <a:latin typeface="Times New Roman" pitchFamily="18" charset="0"/>
                <a:cs typeface="Times New Roman" pitchFamily="18" charset="0"/>
              </a:rPr>
              <a:t> Antar</a:t>
            </a:r>
            <a:r>
              <a:rPr lang="en-US" dirty="0" smtClean="0">
                <a:latin typeface="Times New Roman" pitchFamily="18" charset="0"/>
                <a:cs typeface="Times New Roman" pitchFamily="18" charset="0"/>
              </a:rPr>
              <a:t>ctica. From</a:t>
            </a:r>
            <a:r>
              <a:rPr lang="en-US" baseline="0" dirty="0" smtClean="0">
                <a:latin typeface="Times New Roman" pitchFamily="18" charset="0"/>
                <a:cs typeface="Times New Roman" pitchFamily="18" charset="0"/>
              </a:rPr>
              <a:t> this point, many things have turned to the worse where the sea level rise was </a:t>
            </a:r>
            <a:r>
              <a:rPr lang="en-US" dirty="0" smtClean="0">
                <a:latin typeface="Times New Roman" pitchFamily="18" charset="0"/>
                <a:cs typeface="Times New Roman" pitchFamily="18" charset="0"/>
              </a:rPr>
              <a:t>caused by the melting</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caps and</a:t>
            </a:r>
            <a:r>
              <a:rPr lang="en-US" baseline="0" dirty="0" smtClean="0">
                <a:latin typeface="Times New Roman" pitchFamily="18" charset="0"/>
                <a:cs typeface="Times New Roman" pitchFamily="18" charset="0"/>
              </a:rPr>
              <a:t> gla</a:t>
            </a:r>
            <a:r>
              <a:rPr lang="en-US" dirty="0" smtClean="0">
                <a:latin typeface="Times New Roman" pitchFamily="18" charset="0"/>
                <a:cs typeface="Times New Roman" pitchFamily="18" charset="0"/>
              </a:rPr>
              <a:t>ciers.</a:t>
            </a:r>
            <a:r>
              <a:rPr lang="en-US" baseline="0" dirty="0" smtClean="0">
                <a:latin typeface="Times New Roman" pitchFamily="18" charset="0"/>
                <a:cs typeface="Times New Roman" pitchFamily="18" charset="0"/>
              </a:rPr>
              <a:t> Spe</a:t>
            </a:r>
            <a:r>
              <a:rPr lang="en-US" dirty="0" smtClean="0">
                <a:latin typeface="Times New Roman" pitchFamily="18" charset="0"/>
                <a:cs typeface="Times New Roman" pitchFamily="18" charset="0"/>
              </a:rPr>
              <a:t>cies that live</a:t>
            </a:r>
            <a:r>
              <a:rPr lang="en-US" baseline="0" dirty="0" smtClean="0">
                <a:latin typeface="Times New Roman" pitchFamily="18" charset="0"/>
                <a:cs typeface="Times New Roman" pitchFamily="18" charset="0"/>
              </a:rPr>
              <a:t> in </a:t>
            </a:r>
            <a:r>
              <a:rPr lang="en-US" dirty="0" smtClean="0">
                <a:latin typeface="Times New Roman" pitchFamily="18" charset="0"/>
                <a:cs typeface="Times New Roman" pitchFamily="18" charset="0"/>
              </a:rPr>
              <a:t>cold environments such</a:t>
            </a:r>
            <a:r>
              <a:rPr lang="en-US" baseline="0" dirty="0" smtClean="0">
                <a:latin typeface="Times New Roman" pitchFamily="18" charset="0"/>
                <a:cs typeface="Times New Roman" pitchFamily="18" charset="0"/>
              </a:rPr>
              <a:t> as polar bears will be extinct due to all these reasons. So, pollution whi</a:t>
            </a:r>
            <a:r>
              <a:rPr lang="en-US" dirty="0" smtClean="0">
                <a:latin typeface="Times New Roman" pitchFamily="18" charset="0"/>
                <a:cs typeface="Times New Roman" pitchFamily="18" charset="0"/>
              </a:rPr>
              <a:t>ch plays</a:t>
            </a:r>
            <a:r>
              <a:rPr lang="en-US" baseline="0" dirty="0" smtClean="0">
                <a:latin typeface="Times New Roman" pitchFamily="18" charset="0"/>
                <a:cs typeface="Times New Roman" pitchFamily="18" charset="0"/>
              </a:rPr>
              <a:t> a big role in heating up the </a:t>
            </a:r>
            <a:r>
              <a:rPr lang="en-US" dirty="0" smtClean="0">
                <a:latin typeface="Times New Roman" pitchFamily="18" charset="0"/>
                <a:cs typeface="Times New Roman" pitchFamily="18" charset="0"/>
              </a:rPr>
              <a:t>climate also affects in</a:t>
            </a:r>
            <a:r>
              <a:rPr lang="en-US" baseline="0" dirty="0" smtClean="0">
                <a:latin typeface="Times New Roman" pitchFamily="18" charset="0"/>
                <a:cs typeface="Times New Roman" pitchFamily="18" charset="0"/>
              </a:rPr>
              <a:t> rising the sea level by humans’ daily use in fa</a:t>
            </a:r>
            <a:r>
              <a:rPr lang="en-US" dirty="0" smtClean="0">
                <a:latin typeface="Times New Roman" pitchFamily="18" charset="0"/>
                <a:cs typeface="Times New Roman" pitchFamily="18" charset="0"/>
              </a:rPr>
              <a:t>ctories, smoking, cars,</a:t>
            </a:r>
            <a:r>
              <a:rPr lang="en-US" baseline="0" dirty="0" smtClean="0">
                <a:latin typeface="Times New Roman" pitchFamily="18" charset="0"/>
                <a:cs typeface="Times New Roman" pitchFamily="18" charset="0"/>
              </a:rPr>
              <a:t> airplanes, and burning trees. This kills polar bears and all kinds of animals that live in gla</a:t>
            </a:r>
            <a:r>
              <a:rPr lang="en-US" dirty="0" smtClean="0">
                <a:latin typeface="Times New Roman" pitchFamily="18" charset="0"/>
                <a:cs typeface="Times New Roman" pitchFamily="18" charset="0"/>
              </a:rPr>
              <a:t>ciers.</a:t>
            </a:r>
            <a:r>
              <a:rPr lang="en-US" baseline="0" dirty="0" smtClean="0">
                <a:latin typeface="Times New Roman" pitchFamily="18" charset="0"/>
                <a:cs typeface="Times New Roman" pitchFamily="18" charset="0"/>
              </a:rPr>
              <a:t> If these i</a:t>
            </a:r>
            <a:r>
              <a:rPr lang="en-US" dirty="0" smtClean="0">
                <a:latin typeface="Times New Roman" pitchFamily="18" charset="0"/>
                <a:cs typeface="Times New Roman" pitchFamily="18" charset="0"/>
              </a:rPr>
              <a:t>ce caps and glaciers</a:t>
            </a:r>
            <a:r>
              <a:rPr lang="en-US" baseline="0" dirty="0" smtClean="0">
                <a:latin typeface="Times New Roman" pitchFamily="18" charset="0"/>
                <a:cs typeface="Times New Roman" pitchFamily="18" charset="0"/>
              </a:rPr>
              <a:t> melt, they tend to affe</a:t>
            </a:r>
            <a:r>
              <a:rPr lang="en-US" dirty="0" smtClean="0">
                <a:latin typeface="Times New Roman" pitchFamily="18" charset="0"/>
                <a:cs typeface="Times New Roman" pitchFamily="18" charset="0"/>
              </a:rPr>
              <a:t>ct the aquatic ecosystems. Species may not be</a:t>
            </a:r>
            <a:r>
              <a:rPr lang="en-US" baseline="0" dirty="0" smtClean="0">
                <a:latin typeface="Times New Roman" pitchFamily="18" charset="0"/>
                <a:cs typeface="Times New Roman" pitchFamily="18" charset="0"/>
              </a:rPr>
              <a:t> able to cope with other habitat; thus, they die.</a:t>
            </a:r>
            <a:r>
              <a:rPr lang="en-US" dirty="0" smtClean="0">
                <a:latin typeface="Times New Roman" pitchFamily="18" charset="0"/>
                <a:cs typeface="Times New Roman" pitchFamily="18" charset="0"/>
              </a:rPr>
              <a:t> According to migration, millions</a:t>
            </a:r>
            <a:r>
              <a:rPr lang="en-US" baseline="0" dirty="0" smtClean="0">
                <a:latin typeface="Times New Roman" pitchFamily="18" charset="0"/>
                <a:cs typeface="Times New Roman" pitchFamily="18" charset="0"/>
              </a:rPr>
              <a:t> of people will lose their homes be</a:t>
            </a:r>
            <a:r>
              <a:rPr lang="en-US" dirty="0" smtClean="0">
                <a:latin typeface="Times New Roman" pitchFamily="18" charset="0"/>
                <a:cs typeface="Times New Roman" pitchFamily="18" charset="0"/>
              </a:rPr>
              <a:t>cause of the</a:t>
            </a:r>
            <a:r>
              <a:rPr lang="en-US" baseline="0" dirty="0" smtClean="0">
                <a:latin typeface="Times New Roman" pitchFamily="18" charset="0"/>
                <a:cs typeface="Times New Roman" pitchFamily="18" charset="0"/>
              </a:rPr>
              <a:t> flood in their areas. </a:t>
            </a:r>
            <a:r>
              <a:rPr lang="en-US" dirty="0" smtClean="0">
                <a:latin typeface="Times New Roman" pitchFamily="18" charset="0"/>
                <a:cs typeface="Times New Roman" pitchFamily="18" charset="0"/>
              </a:rPr>
              <a:t>Hence, people should be</a:t>
            </a:r>
            <a:r>
              <a:rPr lang="en-US" baseline="0" dirty="0" smtClean="0">
                <a:latin typeface="Times New Roman" pitchFamily="18" charset="0"/>
                <a:cs typeface="Times New Roman" pitchFamily="18" charset="0"/>
              </a:rPr>
              <a:t> aware in prote</a:t>
            </a:r>
            <a:r>
              <a:rPr lang="en-US" dirty="0" smtClean="0">
                <a:latin typeface="Times New Roman" pitchFamily="18" charset="0"/>
                <a:cs typeface="Times New Roman" pitchFamily="18" charset="0"/>
              </a:rPr>
              <a:t>cting their globe in order to save their lands,</a:t>
            </a:r>
            <a:r>
              <a:rPr lang="en-US" baseline="0" dirty="0" smtClean="0">
                <a:latin typeface="Times New Roman" pitchFamily="18" charset="0"/>
                <a:cs typeface="Times New Roman" pitchFamily="18" charset="0"/>
              </a:rPr>
              <a:t> animals, and themselves be</a:t>
            </a:r>
            <a:r>
              <a:rPr lang="en-US" dirty="0" smtClean="0">
                <a:latin typeface="Times New Roman" pitchFamily="18" charset="0"/>
                <a:cs typeface="Times New Roman" pitchFamily="18" charset="0"/>
              </a:rPr>
              <a:t>cause the issue</a:t>
            </a:r>
            <a:r>
              <a:rPr lang="en-US" baseline="0" dirty="0" smtClean="0">
                <a:latin typeface="Times New Roman" pitchFamily="18" charset="0"/>
                <a:cs typeface="Times New Roman" pitchFamily="18" charset="0"/>
              </a:rPr>
              <a:t> of the rising sea level is one big threat regardless of the global warming.</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Polar</a:t>
            </a:r>
            <a:r>
              <a:rPr lang="en-US" baseline="0" dirty="0" smtClean="0">
                <a:latin typeface="Times New Roman" pitchFamily="18" charset="0"/>
                <a:cs typeface="Times New Roman" pitchFamily="18" charset="0"/>
              </a:rPr>
              <a:t> bear image (http://www.google.com.bh/search?hl=en&amp;site=imghp&amp;tbm=isch&amp;source=hp&amp;biw=1280&amp;bih=659&amp;q=melting+ice+caps&amp;oq=melting+ice+caps&amp;gs_l=img.12..0l3j0i5j0i24l6.3219.16752.0.19478.18.5.1.0.0.0.3665.4672.0j1j3j9-1.5.0...0.0...1ac.1.5.img.ISp_j0bbh_I#imgrc=kl5I0KGx2NSi6M%3A%3B6to7QRBd71UvkM%3Bhttp%253A%252F%252F3.bp.blogspot.com%252F_POsysbp2gE8%252FS8uN5cOwrGI%252FAAAAAAAAG_o%252Fqd9ZxYI-eVM%252Fs1600%252F65%252BThe%252BIce%252BCaps%252Bare%252BMelting.jpg%3Bhttp%253A%252F%252Ffinancialpodcast.blogspot.com%252F2010%252F04%252Fearth-day-series-putting-price-tag-on.html%3B446%3B617)</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world with its different parts have essentially experienced the different climate changes</a:t>
            </a:r>
            <a:r>
              <a:rPr lang="en-US" baseline="0" dirty="0" smtClean="0">
                <a:latin typeface="Times New Roman" pitchFamily="18" charset="0"/>
                <a:cs typeface="Times New Roman" pitchFamily="18" charset="0"/>
              </a:rPr>
              <a:t>. Whether it is heavy rain, or extreme cold, wet, or hot temperature. Both have great impacts over the environment (people, plants, animals). Severe drought, floods, frequent wildfires, and tropical storms are often caused by climate change. The weather in general now hold pollution more than before. This is another reason why climate change impacts the environmental sectors. Not only that, but the different organisms that may not adapt with climate changes will die. As it is known, climate change is a big threat to pandas and polar bears. This will leave negative consequences behind the future generations. (http://climate.nasa.gov/effects)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Agriculture is</a:t>
            </a:r>
            <a:r>
              <a:rPr lang="en-US" baseline="0" dirty="0" smtClean="0">
                <a:latin typeface="Times New Roman" pitchFamily="18" charset="0"/>
                <a:cs typeface="Times New Roman" pitchFamily="18" charset="0"/>
              </a:rPr>
              <a:t> affe</a:t>
            </a:r>
            <a:r>
              <a:rPr lang="en-US" dirty="0" smtClean="0">
                <a:latin typeface="Times New Roman" pitchFamily="18" charset="0"/>
                <a:cs typeface="Times New Roman" pitchFamily="18" charset="0"/>
              </a:rPr>
              <a:t>cted by rising</a:t>
            </a:r>
            <a:r>
              <a:rPr lang="en-US" baseline="0" dirty="0" smtClean="0">
                <a:latin typeface="Times New Roman" pitchFamily="18" charset="0"/>
                <a:cs typeface="Times New Roman" pitchFamily="18" charset="0"/>
              </a:rPr>
              <a:t> sea levels and pollution, </a:t>
            </a:r>
            <a:r>
              <a:rPr lang="en-US" dirty="0" smtClean="0">
                <a:latin typeface="Times New Roman" pitchFamily="18" charset="0"/>
                <a:cs typeface="Times New Roman" pitchFamily="18" charset="0"/>
              </a:rPr>
              <a:t>causing diseases</a:t>
            </a:r>
            <a:r>
              <a:rPr lang="en-US" baseline="0" dirty="0" smtClean="0">
                <a:latin typeface="Times New Roman" pitchFamily="18" charset="0"/>
                <a:cs typeface="Times New Roman" pitchFamily="18" charset="0"/>
              </a:rPr>
              <a:t> that may destroy the plants’ environment. Moreover, this is where water resour</a:t>
            </a:r>
            <a:r>
              <a:rPr lang="en-US" dirty="0" smtClean="0">
                <a:latin typeface="Times New Roman" pitchFamily="18" charset="0"/>
                <a:cs typeface="Times New Roman" pitchFamily="18" charset="0"/>
              </a:rPr>
              <a:t>ces get affected as well. Temperature increase</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causes the reservoirs</a:t>
            </a:r>
            <a:r>
              <a:rPr lang="en-US" baseline="0" dirty="0" smtClean="0">
                <a:latin typeface="Times New Roman" pitchFamily="18" charset="0"/>
                <a:cs typeface="Times New Roman" pitchFamily="18" charset="0"/>
              </a:rPr>
              <a:t> to dry up in </a:t>
            </a:r>
            <a:r>
              <a:rPr lang="en-US" dirty="0" smtClean="0">
                <a:latin typeface="Times New Roman" pitchFamily="18" charset="0"/>
                <a:cs typeface="Times New Roman" pitchFamily="18" charset="0"/>
              </a:rPr>
              <a:t>cases</a:t>
            </a:r>
            <a:r>
              <a:rPr lang="en-US" baseline="0" dirty="0" smtClean="0">
                <a:latin typeface="Times New Roman" pitchFamily="18" charset="0"/>
                <a:cs typeface="Times New Roman" pitchFamily="18" charset="0"/>
              </a:rPr>
              <a:t> of blo</a:t>
            </a:r>
            <a:r>
              <a:rPr lang="en-US" dirty="0" smtClean="0">
                <a:latin typeface="Times New Roman" pitchFamily="18" charset="0"/>
                <a:cs typeface="Times New Roman" pitchFamily="18" charset="0"/>
              </a:rPr>
              <a:t>ckage</a:t>
            </a:r>
            <a:r>
              <a:rPr lang="en-US" baseline="0" dirty="0" smtClean="0">
                <a:latin typeface="Times New Roman" pitchFamily="18" charset="0"/>
                <a:cs typeface="Times New Roman" pitchFamily="18" charset="0"/>
              </a:rPr>
              <a:t> in dry areas where there is no rain. Fresh groundwater that supplies with salt water may be polluted by rising sea levels. Unfortunately, humans are another part of the whole environment that are affe</a:t>
            </a:r>
            <a:r>
              <a:rPr lang="en-US" dirty="0" smtClean="0">
                <a:latin typeface="Times New Roman" pitchFamily="18" charset="0"/>
                <a:cs typeface="Times New Roman" pitchFamily="18" charset="0"/>
              </a:rPr>
              <a:t>cted by global warming. Relatively,</a:t>
            </a:r>
            <a:r>
              <a:rPr lang="en-US" baseline="0" dirty="0" smtClean="0">
                <a:latin typeface="Times New Roman" pitchFamily="18" charset="0"/>
                <a:cs typeface="Times New Roman" pitchFamily="18" charset="0"/>
              </a:rPr>
              <a:t> l</a:t>
            </a:r>
            <a:r>
              <a:rPr lang="en-US" dirty="0" smtClean="0">
                <a:latin typeface="Times New Roman" pitchFamily="18" charset="0"/>
                <a:cs typeface="Times New Roman" pitchFamily="18" charset="0"/>
              </a:rPr>
              <a:t>acking plant growth will obviously</a:t>
            </a:r>
            <a:r>
              <a:rPr lang="en-US" baseline="0" dirty="0" smtClean="0">
                <a:latin typeface="Times New Roman" pitchFamily="18" charset="0"/>
                <a:cs typeface="Times New Roman" pitchFamily="18" charset="0"/>
              </a:rPr>
              <a:t> stop </a:t>
            </a:r>
            <a:r>
              <a:rPr lang="en-US" dirty="0" smtClean="0">
                <a:latin typeface="Times New Roman" pitchFamily="18" charset="0"/>
                <a:cs typeface="Times New Roman" pitchFamily="18" charset="0"/>
              </a:rPr>
              <a:t>carbon</a:t>
            </a:r>
            <a:r>
              <a:rPr lang="en-US" baseline="0" dirty="0" smtClean="0">
                <a:latin typeface="Times New Roman" pitchFamily="18" charset="0"/>
                <a:cs typeface="Times New Roman" pitchFamily="18" charset="0"/>
              </a:rPr>
              <a:t> dioxide from rea</a:t>
            </a:r>
            <a:r>
              <a:rPr lang="en-US" dirty="0" smtClean="0">
                <a:latin typeface="Times New Roman" pitchFamily="18" charset="0"/>
                <a:cs typeface="Times New Roman" pitchFamily="18" charset="0"/>
              </a:rPr>
              <a:t>ching out</a:t>
            </a:r>
            <a:r>
              <a:rPr lang="en-US" baseline="0" dirty="0" smtClean="0">
                <a:latin typeface="Times New Roman" pitchFamily="18" charset="0"/>
                <a:cs typeface="Times New Roman" pitchFamily="18" charset="0"/>
              </a:rPr>
              <a:t> to humans’ breath. Also, if humans get the disease from pollution, plants may be affe</a:t>
            </a:r>
            <a:r>
              <a:rPr lang="en-US" dirty="0" smtClean="0">
                <a:latin typeface="Times New Roman" pitchFamily="18" charset="0"/>
                <a:cs typeface="Times New Roman" pitchFamily="18" charset="0"/>
              </a:rPr>
              <a:t>cted by being prevented from oxygen.</a:t>
            </a:r>
            <a:r>
              <a:rPr lang="en-US" baseline="0" dirty="0" smtClean="0">
                <a:latin typeface="Times New Roman" pitchFamily="18" charset="0"/>
                <a:cs typeface="Times New Roman" pitchFamily="18" charset="0"/>
              </a:rPr>
              <a:t> “There may be more heat-related illnesses in hotter summers, and in</a:t>
            </a:r>
            <a:r>
              <a:rPr lang="en-US" dirty="0" smtClean="0">
                <a:latin typeface="Times New Roman" pitchFamily="18" charset="0"/>
                <a:cs typeface="Times New Roman" pitchFamily="18" charset="0"/>
              </a:rPr>
              <a:t>creased breathing problems as higher temperatures</a:t>
            </a:r>
            <a:r>
              <a:rPr lang="en-US" baseline="0" dirty="0" smtClean="0">
                <a:latin typeface="Times New Roman" pitchFamily="18" charset="0"/>
                <a:cs typeface="Times New Roman" pitchFamily="18" charset="0"/>
              </a:rPr>
              <a:t> in</a:t>
            </a:r>
            <a:r>
              <a:rPr lang="en-US" dirty="0" smtClean="0">
                <a:latin typeface="Times New Roman" pitchFamily="18" charset="0"/>
                <a:cs typeface="Times New Roman" pitchFamily="18" charset="0"/>
              </a:rPr>
              <a:t>crease air pollution</a:t>
            </a:r>
            <a:r>
              <a:rPr lang="en-US" baseline="0" dirty="0" smtClean="0">
                <a:latin typeface="Times New Roman" pitchFamily="18" charset="0"/>
                <a:cs typeface="Times New Roman" pitchFamily="18" charset="0"/>
              </a:rPr>
              <a:t> in </a:t>
            </a:r>
            <a:r>
              <a:rPr lang="en-US" dirty="0" smtClean="0">
                <a:latin typeface="Times New Roman" pitchFamily="18" charset="0"/>
                <a:cs typeface="Times New Roman" pitchFamily="18" charset="0"/>
              </a:rPr>
              <a:t>cities, reducing air quality.”</a:t>
            </a:r>
            <a:r>
              <a:rPr lang="en-US" baseline="0" dirty="0" smtClean="0">
                <a:latin typeface="Times New Roman" pitchFamily="18" charset="0"/>
                <a:cs typeface="Times New Roman" pitchFamily="18" charset="0"/>
              </a:rPr>
              <a:t> (</a:t>
            </a:r>
            <a:r>
              <a:rPr lang="en-US" sz="1200" u="sng" kern="1200" dirty="0" smtClean="0">
                <a:solidFill>
                  <a:schemeClr val="tx1"/>
                </a:solidFill>
                <a:latin typeface="Times New Roman" pitchFamily="18" charset="0"/>
                <a:cs typeface="Times New Roman" pitchFamily="18" charset="0"/>
                <a:hlinkClick r:id="rId3"/>
              </a:rPr>
              <a:t>http://www.helium.com/items/228729-global-warming-and-its-effect-on-society</a:t>
            </a:r>
            <a:r>
              <a:rPr lang="en-US" sz="1200" u="sng" kern="1200" dirty="0" smtClean="0">
                <a:solidFill>
                  <a:schemeClr val="tx1"/>
                </a:solidFill>
                <a:latin typeface="Times New Roman" pitchFamily="18" charset="0"/>
                <a:cs typeface="Times New Roman" pitchFamily="18" charset="0"/>
              </a:rPr>
              <a:t>)</a:t>
            </a:r>
            <a:endParaRPr lang="en-US" sz="1200" kern="1200" dirty="0" smtClean="0">
              <a:solidFill>
                <a:schemeClr val="tx1"/>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1D3C876-1B0D-4DFB-956B-E03FF5758CA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extLst/>
          </a:lstStyle>
          <a:p>
            <a:pPr algn="ctr" eaLnBrk="1" latinLnBrk="0" hangingPunct="1"/>
            <a:endParaRPr kumimoji="0" lang="en-US"/>
          </a:p>
        </p:txBody>
      </p:sp>
      <p:sp>
        <p:nvSpPr>
          <p:cNvPr id="9" name="Title 8"/>
          <p:cNvSpPr>
            <a:spLocks noGrp="1"/>
          </p:cNvSpPr>
          <p:nvPr>
            <p:ph type="ctrTitle"/>
          </p:nvPr>
        </p:nvSpPr>
        <p:spPr>
          <a:xfrm>
            <a:off x="685800" y="1752603"/>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14" rIns="45714"/>
          <a:lstStyle>
            <a:lvl1pPr marL="0" marR="64001" indent="0" algn="r">
              <a:buNone/>
              <a:defRPr>
                <a:solidFill>
                  <a:schemeClr val="tx2"/>
                </a:solidFill>
              </a:defRPr>
            </a:lvl1pPr>
            <a:lvl2pPr marL="457146" indent="0" algn="ctr">
              <a:buNone/>
            </a:lvl2pPr>
            <a:lvl3pPr marL="914293" indent="0" algn="ctr">
              <a:buNone/>
            </a:lvl3pPr>
            <a:lvl4pPr marL="1371440" indent="0" algn="ctr">
              <a:buNone/>
            </a:lvl4pPr>
            <a:lvl5pPr marL="1828586" indent="0" algn="ctr">
              <a:buNone/>
            </a:lvl5pPr>
            <a:lvl6pPr marL="2285733" indent="0" algn="ctr">
              <a:buNone/>
            </a:lvl6pPr>
            <a:lvl7pPr marL="2742879" indent="0" algn="ctr">
              <a:buNone/>
            </a:lvl7pPr>
            <a:lvl8pPr marL="3200026" indent="0" algn="ctr">
              <a:buNone/>
            </a:lvl8pPr>
            <a:lvl9pPr marL="3657172" indent="0" algn="ctr">
              <a:buNone/>
            </a:lvl9pPr>
            <a:extLst/>
          </a:lstStyle>
          <a:p>
            <a:r>
              <a:rPr kumimoji="0" lang="en-US" smtClean="0"/>
              <a:t>Click to edit Master subtitle style</a:t>
            </a:r>
            <a:endParaRPr kumimoji="0" lang="en-US"/>
          </a:p>
        </p:txBody>
      </p:sp>
      <p:grpSp>
        <p:nvGrpSpPr>
          <p:cNvPr id="2" name="Group 1"/>
          <p:cNvGrpSpPr/>
          <p:nvPr/>
        </p:nvGrpSpPr>
        <p:grpSpPr>
          <a:xfrm>
            <a:off x="-3764" y="4953001"/>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29B1BF2-C953-49CD-A10C-EF465AA08F7A}" type="datetimeFigureOut">
              <a:rPr lang="en-US" smtClean="0"/>
              <a:pPr/>
              <a:t>09-Mar-13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093CEBD-7A9B-4A56-9D30-E265C75D3C4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30"/>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9B1BF2-C953-49CD-A10C-EF465AA08F7A}" type="datetimeFigureOut">
              <a:rPr lang="en-US" smtClean="0"/>
              <a:pPr/>
              <a:t>09-Mar-13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093CEBD-7A9B-4A56-9D30-E265C75D3C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5" y="274642"/>
            <a:ext cx="1777471"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9B1BF2-C953-49CD-A10C-EF465AA08F7A}" type="datetimeFigureOut">
              <a:rPr lang="en-US" smtClean="0"/>
              <a:pPr/>
              <a:t>09-Mar-13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093CEBD-7A9B-4A56-9D30-E265C75D3C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9B1BF2-C953-49CD-A10C-EF465AA08F7A}" type="datetimeFigureOut">
              <a:rPr lang="en-US" smtClean="0"/>
              <a:pPr/>
              <a:t>09-Mar-13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093CEBD-7A9B-4A56-9D30-E265C75D3C4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29" rIns="91429"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29B1BF2-C953-49CD-A10C-EF465AA08F7A}" type="datetimeFigureOut">
              <a:rPr lang="en-US" smtClean="0"/>
              <a:pPr/>
              <a:t>09-Mar-13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093CEBD-7A9B-4A56-9D30-E265C75D3C4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30"/>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30"/>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29B1BF2-C953-49CD-A10C-EF465AA08F7A}" type="datetimeFigureOut">
              <a:rPr lang="en-US" smtClean="0"/>
              <a:pPr/>
              <a:t>09-Mar-13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093CEBD-7A9B-4A56-9D30-E265C75D3C4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5410200"/>
            <a:ext cx="4040188" cy="762000"/>
          </a:xfrm>
          <a:solidFill>
            <a:schemeClr val="accent1"/>
          </a:solidFill>
          <a:ln w="9652">
            <a:solidFill>
              <a:schemeClr val="accent1"/>
            </a:solidFill>
            <a:miter lim="800000"/>
          </a:ln>
        </p:spPr>
        <p:txBody>
          <a:bodyPr lIns="182859"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8" y="5410200"/>
            <a:ext cx="4041775" cy="762000"/>
          </a:xfrm>
          <a:solidFill>
            <a:schemeClr val="accent1"/>
          </a:solidFill>
          <a:ln w="9652">
            <a:solidFill>
              <a:schemeClr val="accent1"/>
            </a:solidFill>
            <a:miter lim="800000"/>
          </a:ln>
        </p:spPr>
        <p:txBody>
          <a:bodyPr lIns="182859"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1" y="1444296"/>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7" y="1444296"/>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29B1BF2-C953-49CD-A10C-EF465AA08F7A}" type="datetimeFigureOut">
              <a:rPr lang="en-US" smtClean="0"/>
              <a:pPr/>
              <a:t>09-Mar-13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093CEBD-7A9B-4A56-9D30-E265C75D3C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29B1BF2-C953-49CD-A10C-EF465AA08F7A}" type="datetimeFigureOut">
              <a:rPr lang="en-US" smtClean="0"/>
              <a:pPr/>
              <a:t>09-Mar-13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093CEBD-7A9B-4A56-9D30-E265C75D3C49}"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29B1BF2-C953-49CD-A10C-EF465AA08F7A}" type="datetimeFigureOut">
              <a:rPr lang="en-US" smtClean="0"/>
              <a:pPr/>
              <a:t>09-Mar-13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093CEBD-7A9B-4A56-9D30-E265C75D3C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29B1BF2-C953-49CD-A10C-EF465AA08F7A}" type="datetimeFigureOut">
              <a:rPr lang="en-US" smtClean="0"/>
              <a:pPr/>
              <a:t>09-Mar-13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093CEBD-7A9B-4A56-9D30-E265C75D3C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3"/>
            <a:ext cx="7162800" cy="648232"/>
          </a:xfrm>
          <a:noFill/>
        </p:spPr>
        <p:txBody>
          <a:bodyPr lIns="91429" tIns="0" rIns="91429" anchor="t"/>
          <a:lstStyle>
            <a:lvl1pPr marL="0" marR="18285"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29B1BF2-C953-49CD-A10C-EF465AA08F7A}" type="datetimeFigureOut">
              <a:rPr lang="en-US" smtClean="0"/>
              <a:pPr/>
              <a:t>09-Mar-13</a:t>
            </a:fld>
            <a:endParaRPr lang="en-US"/>
          </a:p>
        </p:txBody>
      </p:sp>
      <p:sp>
        <p:nvSpPr>
          <p:cNvPr id="6" name="Footer Placeholder 5"/>
          <p:cNvSpPr>
            <a:spLocks noGrp="1"/>
          </p:cNvSpPr>
          <p:nvPr>
            <p:ph type="ftr" sz="quarter" idx="11"/>
          </p:nvPr>
        </p:nvSpPr>
        <p:spPr>
          <a:xfrm>
            <a:off x="4380074" y="6407945"/>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093CEBD-7A9B-4A56-9D30-E265C75D3C49}" type="slidenum">
              <a:rPr lang="en-US" smtClean="0"/>
              <a:pPr/>
              <a:t>‹#›</a:t>
            </a:fld>
            <a:endParaRPr lang="en-US"/>
          </a:p>
        </p:txBody>
      </p:sp>
      <p:sp>
        <p:nvSpPr>
          <p:cNvPr id="2" name="Title 1"/>
          <p:cNvSpPr>
            <a:spLocks noGrp="1"/>
          </p:cNvSpPr>
          <p:nvPr>
            <p:ph type="title"/>
          </p:nvPr>
        </p:nvSpPr>
        <p:spPr>
          <a:xfrm>
            <a:off x="228600" y="4865123"/>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8" y="5001995"/>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29" tIns="45714" rIns="91429" bIns="45714" anchor="t" compatLnSpc="1"/>
          <a:lstStyle>
            <a:extLst/>
          </a:lstStyle>
          <a:p>
            <a:endParaRPr kumimoji="0" lang="en-US"/>
          </a:p>
        </p:txBody>
      </p:sp>
      <p:sp>
        <p:nvSpPr>
          <p:cNvPr id="9" name="Freeform 8"/>
          <p:cNvSpPr>
            <a:spLocks/>
          </p:cNvSpPr>
          <p:nvPr/>
        </p:nvSpPr>
        <p:spPr bwMode="auto">
          <a:xfrm>
            <a:off x="-53559"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29" tIns="45714" rIns="91429" bIns="45714" anchor="t" compatLnSpc="1"/>
          <a:lstStyle>
            <a:extLst/>
          </a:lstStyle>
          <a:p>
            <a:endParaRPr kumimoji="0" lang="en-US"/>
          </a:p>
        </p:txBody>
      </p:sp>
      <p:sp>
        <p:nvSpPr>
          <p:cNvPr id="10" name="Right Triangle 9"/>
          <p:cNvSpPr>
            <a:spLocks/>
          </p:cNvSpPr>
          <p:nvPr/>
        </p:nvSpPr>
        <p:spPr bwMode="auto">
          <a:xfrm>
            <a:off x="-6042" y="5791254"/>
            <a:ext cx="3402315"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29" tIns="45714" rIns="91429" bIns="45714" anchor="ctr" compatLnSpc="1"/>
          <a:lstStyle>
            <a:extLst/>
          </a:lstStyle>
          <a:p>
            <a:pPr algn="ctr" eaLnBrk="1" latinLnBrk="0" hangingPunct="1"/>
            <a:endParaRPr kumimoji="0" lang="en-US"/>
          </a:p>
        </p:txBody>
      </p:sp>
      <p:cxnSp>
        <p:nvCxnSpPr>
          <p:cNvPr id="11" name="Straight Connector 10"/>
          <p:cNvCxnSpPr/>
          <p:nvPr/>
        </p:nvCxnSpPr>
        <p:spPr>
          <a:xfrm>
            <a:off x="-9236"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8" y="5001995"/>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29" tIns="45714" rIns="91429" bIns="45714" anchor="t" compatLnSpc="1"/>
          <a:lstStyle>
            <a:extLst/>
          </a:lstStyle>
          <a:p>
            <a:endParaRPr kumimoji="0" lang="en-US"/>
          </a:p>
        </p:txBody>
      </p:sp>
      <p:sp>
        <p:nvSpPr>
          <p:cNvPr id="12" name="Freeform 11"/>
          <p:cNvSpPr>
            <a:spLocks/>
          </p:cNvSpPr>
          <p:nvPr/>
        </p:nvSpPr>
        <p:spPr bwMode="auto">
          <a:xfrm>
            <a:off x="-53559"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29" tIns="45714" rIns="91429" bIns="45714" anchor="t" compatLnSpc="1"/>
          <a:lstStyle>
            <a:extLst/>
          </a:lstStyle>
          <a:p>
            <a:endParaRPr kumimoji="0" lang="en-US"/>
          </a:p>
        </p:txBody>
      </p:sp>
      <p:sp>
        <p:nvSpPr>
          <p:cNvPr id="14" name="Right Triangle 13"/>
          <p:cNvSpPr>
            <a:spLocks/>
          </p:cNvSpPr>
          <p:nvPr/>
        </p:nvSpPr>
        <p:spPr bwMode="auto">
          <a:xfrm>
            <a:off x="-6042" y="5791254"/>
            <a:ext cx="3402315"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29" tIns="45714" rIns="91429" bIns="45714" anchor="ctr" compatLnSpc="1"/>
          <a:lstStyle>
            <a:extLst/>
          </a:lstStyle>
          <a:p>
            <a:pPr algn="ctr" eaLnBrk="1" latinLnBrk="0" hangingPunct="1"/>
            <a:endParaRPr kumimoji="0" lang="en-US"/>
          </a:p>
        </p:txBody>
      </p:sp>
      <p:cxnSp>
        <p:nvCxnSpPr>
          <p:cNvPr id="15" name="Straight Connector 14"/>
          <p:cNvCxnSpPr/>
          <p:nvPr/>
        </p:nvCxnSpPr>
        <p:spPr>
          <a:xfrm>
            <a:off x="-9236"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lIns="91429" tIns="45714" rIns="91429" bIns="45714"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30"/>
            <a:ext cx="8229600" cy="4525963"/>
          </a:xfrm>
          <a:prstGeom prst="rect">
            <a:avLst/>
          </a:prstGeom>
        </p:spPr>
        <p:txBody>
          <a:bodyPr vert="horz" lIns="91429" tIns="45714" rIns="91429" bIns="45714">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lIns="91429" tIns="45714" rIns="91429" bIns="45714" anchor="b"/>
          <a:lstStyle>
            <a:lvl1pPr algn="l" eaLnBrk="1" latinLnBrk="0" hangingPunct="1">
              <a:defRPr kumimoji="0" sz="1000">
                <a:solidFill>
                  <a:schemeClr val="tx1"/>
                </a:solidFill>
              </a:defRPr>
            </a:lvl1pPr>
            <a:extLst/>
          </a:lstStyle>
          <a:p>
            <a:fld id="{129B1BF2-C953-49CD-A10C-EF465AA08F7A}" type="datetimeFigureOut">
              <a:rPr lang="en-US" smtClean="0"/>
              <a:pPr/>
              <a:t>09-Mar-13</a:t>
            </a:fld>
            <a:endParaRPr lang="en-US"/>
          </a:p>
        </p:txBody>
      </p:sp>
      <p:sp>
        <p:nvSpPr>
          <p:cNvPr id="22" name="Footer Placeholder 21"/>
          <p:cNvSpPr>
            <a:spLocks noGrp="1"/>
          </p:cNvSpPr>
          <p:nvPr>
            <p:ph type="ftr" sz="quarter" idx="3"/>
          </p:nvPr>
        </p:nvSpPr>
        <p:spPr>
          <a:xfrm>
            <a:off x="4380074" y="6407945"/>
            <a:ext cx="2350681" cy="365125"/>
          </a:xfrm>
          <a:prstGeom prst="rect">
            <a:avLst/>
          </a:prstGeom>
        </p:spPr>
        <p:txBody>
          <a:bodyPr vert="horz" lIns="91429" tIns="45714" rIns="91429" bIns="45714"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5"/>
            <a:ext cx="365760" cy="365125"/>
          </a:xfrm>
          <a:prstGeom prst="rect">
            <a:avLst/>
          </a:prstGeom>
        </p:spPr>
        <p:txBody>
          <a:bodyPr vert="horz" lIns="91429" tIns="45714" rIns="91429" bIns="45714" anchor="b"/>
          <a:lstStyle>
            <a:lvl1pPr algn="r" eaLnBrk="1" latinLnBrk="0" hangingPunct="1">
              <a:defRPr kumimoji="0" sz="1000" b="0">
                <a:solidFill>
                  <a:schemeClr val="tx1"/>
                </a:solidFill>
              </a:defRPr>
            </a:lvl1pPr>
            <a:extLst/>
          </a:lstStyle>
          <a:p>
            <a:fld id="{E093CEBD-7A9B-4A56-9D30-E265C75D3C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17" indent="-25600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20" indent="-228573"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435" indent="-228573"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2867" indent="-228573"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440" indent="-228573"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013" indent="-228573"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586" indent="-228573"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159" indent="-228573"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5733" indent="-228573"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146" algn="l" rtl="0" eaLnBrk="1" latinLnBrk="0" hangingPunct="1">
        <a:defRPr kumimoji="0" kern="1200">
          <a:solidFill>
            <a:schemeClr val="tx1"/>
          </a:solidFill>
          <a:latin typeface="+mn-lt"/>
          <a:ea typeface="+mn-ea"/>
          <a:cs typeface="+mn-cs"/>
        </a:defRPr>
      </a:lvl2pPr>
      <a:lvl3pPr marL="914293" algn="l" rtl="0" eaLnBrk="1" latinLnBrk="0" hangingPunct="1">
        <a:defRPr kumimoji="0" kern="1200">
          <a:solidFill>
            <a:schemeClr val="tx1"/>
          </a:solidFill>
          <a:latin typeface="+mn-lt"/>
          <a:ea typeface="+mn-ea"/>
          <a:cs typeface="+mn-cs"/>
        </a:defRPr>
      </a:lvl3pPr>
      <a:lvl4pPr marL="1371440" algn="l" rtl="0" eaLnBrk="1" latinLnBrk="0" hangingPunct="1">
        <a:defRPr kumimoji="0" kern="1200">
          <a:solidFill>
            <a:schemeClr val="tx1"/>
          </a:solidFill>
          <a:latin typeface="+mn-lt"/>
          <a:ea typeface="+mn-ea"/>
          <a:cs typeface="+mn-cs"/>
        </a:defRPr>
      </a:lvl4pPr>
      <a:lvl5pPr marL="1828586" algn="l" rtl="0" eaLnBrk="1" latinLnBrk="0" hangingPunct="1">
        <a:defRPr kumimoji="0" kern="1200">
          <a:solidFill>
            <a:schemeClr val="tx1"/>
          </a:solidFill>
          <a:latin typeface="+mn-lt"/>
          <a:ea typeface="+mn-ea"/>
          <a:cs typeface="+mn-cs"/>
        </a:defRPr>
      </a:lvl5pPr>
      <a:lvl6pPr marL="2285733" algn="l" rtl="0" eaLnBrk="1" latinLnBrk="0" hangingPunct="1">
        <a:defRPr kumimoji="0" kern="1200">
          <a:solidFill>
            <a:schemeClr val="tx1"/>
          </a:solidFill>
          <a:latin typeface="+mn-lt"/>
          <a:ea typeface="+mn-ea"/>
          <a:cs typeface="+mn-cs"/>
        </a:defRPr>
      </a:lvl6pPr>
      <a:lvl7pPr marL="2742879" algn="l" rtl="0" eaLnBrk="1" latinLnBrk="0" hangingPunct="1">
        <a:defRPr kumimoji="0" kern="1200">
          <a:solidFill>
            <a:schemeClr val="tx1"/>
          </a:solidFill>
          <a:latin typeface="+mn-lt"/>
          <a:ea typeface="+mn-ea"/>
          <a:cs typeface="+mn-cs"/>
        </a:defRPr>
      </a:lvl7pPr>
      <a:lvl8pPr marL="3200026" algn="l" rtl="0" eaLnBrk="1" latinLnBrk="0" hangingPunct="1">
        <a:defRPr kumimoji="0" kern="1200">
          <a:solidFill>
            <a:schemeClr val="tx1"/>
          </a:solidFill>
          <a:latin typeface="+mn-lt"/>
          <a:ea typeface="+mn-ea"/>
          <a:cs typeface="+mn-cs"/>
        </a:defRPr>
      </a:lvl8pPr>
      <a:lvl9pPr marL="3657172"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95602"/>
            <a:ext cx="7772400" cy="1470025"/>
          </a:xfrm>
        </p:spPr>
        <p:txBody>
          <a:bodyPr>
            <a:normAutofit fontScale="90000"/>
          </a:bodyPr>
          <a:lstStyle/>
          <a:p>
            <a:pPr algn="ctr"/>
            <a:r>
              <a:rPr lang="en-US" dirty="0" smtClean="0">
                <a:latin typeface="Times New Roman" pitchFamily="18" charset="0"/>
                <a:cs typeface="Times New Roman" pitchFamily="18" charset="0"/>
              </a:rPr>
              <a:t>Global Warming</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Jenan Al Saffar</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Mrs. Timm</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12F</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March 10, 2013</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2"/>
            <a:ext cx="8229600" cy="4525963"/>
          </a:xfrm>
        </p:spPr>
        <p:txBody>
          <a:bodyPr>
            <a:normAutofit/>
          </a:bodyPr>
          <a:lstStyle/>
          <a:p>
            <a:r>
              <a:rPr lang="en-US" sz="3600" b="1" dirty="0" smtClean="0">
                <a:solidFill>
                  <a:srgbClr val="FF0000"/>
                </a:solidFill>
                <a:latin typeface="Times New Roman" pitchFamily="18" charset="0"/>
                <a:cs typeface="Times New Roman" pitchFamily="18" charset="0"/>
              </a:rPr>
              <a:t>Humans</a:t>
            </a:r>
          </a:p>
          <a:p>
            <a:pPr lvl="1">
              <a:buFont typeface="Courier New" pitchFamily="49" charset="0"/>
              <a:buChar char="o"/>
            </a:pPr>
            <a:r>
              <a:rPr lang="en-US" sz="3200" dirty="0" smtClean="0">
                <a:latin typeface="Times New Roman" pitchFamily="18" charset="0"/>
                <a:cs typeface="Times New Roman" pitchFamily="18" charset="0"/>
              </a:rPr>
              <a:t>	Pollution</a:t>
            </a:r>
          </a:p>
          <a:p>
            <a:pPr lvl="2">
              <a:buFont typeface="Courier New" pitchFamily="49" charset="0"/>
              <a:buChar char="o"/>
            </a:pPr>
            <a:r>
              <a:rPr lang="en-US" sz="3000" dirty="0" smtClean="0">
                <a:latin typeface="Times New Roman" pitchFamily="18" charset="0"/>
                <a:cs typeface="Times New Roman" pitchFamily="18" charset="0"/>
              </a:rPr>
              <a:t> 	airplanes</a:t>
            </a:r>
          </a:p>
          <a:p>
            <a:pPr lvl="2">
              <a:buFont typeface="Courier New" pitchFamily="49" charset="0"/>
              <a:buChar char="o"/>
            </a:pPr>
            <a:r>
              <a:rPr lang="en-US" sz="30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cars </a:t>
            </a:r>
            <a:r>
              <a:rPr lang="en-US" sz="3000" dirty="0" smtClean="0">
                <a:latin typeface="Times New Roman" pitchFamily="18" charset="0"/>
                <a:cs typeface="Times New Roman" pitchFamily="18" charset="0"/>
              </a:rPr>
              <a:t>  	</a:t>
            </a:r>
            <a:endParaRPr lang="en-US" sz="3000" dirty="0">
              <a:latin typeface="Times New Roman" pitchFamily="18" charset="0"/>
              <a:cs typeface="Times New Roman" pitchFamily="18" charset="0"/>
            </a:endParaRPr>
          </a:p>
          <a:p>
            <a:pPr lvl="2">
              <a:buFont typeface="Courier New" pitchFamily="49" charset="0"/>
              <a:buChar char="o"/>
            </a:pPr>
            <a:r>
              <a:rPr lang="en-US" sz="3000" dirty="0" smtClean="0">
                <a:latin typeface="Times New Roman" pitchFamily="18" charset="0"/>
                <a:cs typeface="Times New Roman" pitchFamily="18" charset="0"/>
              </a:rPr>
              <a:t> 	factories</a:t>
            </a:r>
          </a:p>
          <a:p>
            <a:pPr lvl="2">
              <a:buFont typeface="Courier New" pitchFamily="49" charset="0"/>
              <a:buChar char="o"/>
            </a:pPr>
            <a:r>
              <a:rPr lang="en-US" sz="3000" dirty="0" smtClean="0">
                <a:latin typeface="Times New Roman" pitchFamily="18" charset="0"/>
                <a:cs typeface="Times New Roman" pitchFamily="18" charset="0"/>
              </a:rPr>
              <a:t> 	greenhouse gases (emitted by people)</a:t>
            </a:r>
          </a:p>
          <a:p>
            <a:pPr lvl="2">
              <a:buFont typeface="Courier New" pitchFamily="49" charset="0"/>
              <a:buChar char="o"/>
            </a:pPr>
            <a:r>
              <a:rPr lang="en-US" sz="3000" dirty="0" smtClean="0">
                <a:latin typeface="Times New Roman" pitchFamily="18" charset="0"/>
                <a:cs typeface="Times New Roman" pitchFamily="18" charset="0"/>
              </a:rPr>
              <a:t> 	burning fossil fuels</a:t>
            </a:r>
          </a:p>
          <a:p>
            <a:pPr lvl="1">
              <a:buNone/>
            </a:pPr>
            <a:endParaRPr lang="en-US" sz="3200" dirty="0" smtClean="0">
              <a:latin typeface="Times New Roman" pitchFamily="18" charset="0"/>
              <a:cs typeface="Times New Roman" pitchFamily="18" charset="0"/>
            </a:endParaRPr>
          </a:p>
        </p:txBody>
      </p:sp>
      <p:sp>
        <p:nvSpPr>
          <p:cNvPr id="2" name="Title 1"/>
          <p:cNvSpPr>
            <a:spLocks noGrp="1"/>
          </p:cNvSpPr>
          <p:nvPr>
            <p:ph type="title"/>
          </p:nvPr>
        </p:nvSpPr>
        <p:spPr>
          <a:xfrm>
            <a:off x="533400" y="838200"/>
            <a:ext cx="8229600" cy="1143000"/>
          </a:xfrm>
        </p:spPr>
        <p:txBody>
          <a:bodyPr/>
          <a:lstStyle/>
          <a:p>
            <a:r>
              <a:rPr lang="en-US" dirty="0" smtClean="0">
                <a:latin typeface="Times New Roman" pitchFamily="18" charset="0"/>
                <a:cs typeface="Times New Roman" pitchFamily="18" charset="0"/>
              </a:rPr>
              <a:t>Who’s Responsible?</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2"/>
            <a:ext cx="8229600" cy="4525963"/>
          </a:xfrm>
        </p:spPr>
        <p:txBody>
          <a:bodyPr>
            <a:normAutofit/>
          </a:bodyPr>
          <a:lstStyle/>
          <a:p>
            <a:r>
              <a:rPr lang="en-US" sz="4400" dirty="0" smtClean="0">
                <a:latin typeface="Times New Roman" pitchFamily="18" charset="0"/>
                <a:cs typeface="Times New Roman" pitchFamily="18" charset="0"/>
              </a:rPr>
              <a:t>Conserves valuable resources </a:t>
            </a:r>
          </a:p>
          <a:p>
            <a:r>
              <a:rPr lang="en-US" sz="4400" dirty="0" smtClean="0">
                <a:latin typeface="Times New Roman" pitchFamily="18" charset="0"/>
                <a:cs typeface="Times New Roman" pitchFamily="18" charset="0"/>
              </a:rPr>
              <a:t>Helps in conserving energy</a:t>
            </a:r>
          </a:p>
          <a:p>
            <a:r>
              <a:rPr lang="en-US" sz="4400" dirty="0" smtClean="0">
                <a:latin typeface="Times New Roman" pitchFamily="18" charset="0"/>
                <a:cs typeface="Times New Roman" pitchFamily="18" charset="0"/>
              </a:rPr>
              <a:t>Reduces Air and water pollution</a:t>
            </a:r>
          </a:p>
          <a:p>
            <a:r>
              <a:rPr lang="en-US" sz="4400" dirty="0" smtClean="0">
                <a:latin typeface="Times New Roman" pitchFamily="18" charset="0"/>
                <a:cs typeface="Times New Roman" pitchFamily="18" charset="0"/>
              </a:rPr>
              <a:t>Tree preservation</a:t>
            </a:r>
          </a:p>
          <a:p>
            <a:r>
              <a:rPr lang="en-US" sz="4400" dirty="0" smtClean="0">
                <a:latin typeface="Times New Roman" pitchFamily="18" charset="0"/>
                <a:cs typeface="Times New Roman" pitchFamily="18" charset="0"/>
              </a:rPr>
              <a:t>Saves water </a:t>
            </a:r>
          </a:p>
        </p:txBody>
      </p:sp>
      <p:sp>
        <p:nvSpPr>
          <p:cNvPr id="2" name="Title 1"/>
          <p:cNvSpPr>
            <a:spLocks noGrp="1"/>
          </p:cNvSpPr>
          <p:nvPr>
            <p:ph type="title"/>
          </p:nvPr>
        </p:nvSpPr>
        <p:spPr>
          <a:xfrm>
            <a:off x="457200" y="838200"/>
            <a:ext cx="8229600" cy="1143000"/>
          </a:xfrm>
        </p:spPr>
        <p:txBody>
          <a:bodyPr/>
          <a:lstStyle/>
          <a:p>
            <a:r>
              <a:rPr lang="en-US" dirty="0" smtClean="0">
                <a:latin typeface="Times New Roman" pitchFamily="18" charset="0"/>
                <a:cs typeface="Times New Roman" pitchFamily="18" charset="0"/>
              </a:rPr>
              <a:t>Recycling</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2"/>
            <a:ext cx="8229600" cy="4525963"/>
          </a:xfrm>
        </p:spPr>
        <p:txBody>
          <a:bodyPr>
            <a:normAutofit/>
          </a:bodyPr>
          <a:lstStyle/>
          <a:p>
            <a:r>
              <a:rPr lang="en-US" sz="2800" dirty="0" smtClean="0">
                <a:latin typeface="Times New Roman" pitchFamily="18" charset="0"/>
                <a:cs typeface="Times New Roman" pitchFamily="18" charset="0"/>
              </a:rPr>
              <a:t>According to the Natural Resources Defense Council, all of the glaciers in Glaciers National Park will be gone by 2070.</a:t>
            </a:r>
          </a:p>
          <a:p>
            <a:r>
              <a:rPr lang="en-US" sz="2800" dirty="0" smtClean="0">
                <a:latin typeface="Times New Roman" pitchFamily="18" charset="0"/>
                <a:cs typeface="Times New Roman" pitchFamily="18" charset="0"/>
              </a:rPr>
              <a:t>Rising global temperatures</a:t>
            </a:r>
          </a:p>
          <a:p>
            <a:r>
              <a:rPr lang="en-US" sz="2800" dirty="0" smtClean="0">
                <a:latin typeface="Times New Roman" pitchFamily="18" charset="0"/>
                <a:cs typeface="Times New Roman" pitchFamily="18" charset="0"/>
              </a:rPr>
              <a:t>Waterways and beaches get affected </a:t>
            </a:r>
          </a:p>
          <a:p>
            <a:r>
              <a:rPr lang="en-US" sz="2800" dirty="0" smtClean="0">
                <a:latin typeface="Times New Roman" pitchFamily="18" charset="0"/>
                <a:cs typeface="Times New Roman" pitchFamily="18" charset="0"/>
              </a:rPr>
              <a:t>Could impact transport</a:t>
            </a:r>
          </a:p>
          <a:p>
            <a:r>
              <a:rPr lang="en-US" sz="2800" dirty="0" smtClean="0">
                <a:latin typeface="Times New Roman" pitchFamily="18" charset="0"/>
                <a:cs typeface="Times New Roman" pitchFamily="18" charset="0"/>
              </a:rPr>
              <a:t>The Arctic could be ice free by 2040</a:t>
            </a:r>
          </a:p>
          <a:p>
            <a:r>
              <a:rPr lang="en-US" sz="2800" dirty="0" smtClean="0">
                <a:latin typeface="Times New Roman" pitchFamily="18" charset="0"/>
                <a:cs typeface="Times New Roman" pitchFamily="18" charset="0"/>
              </a:rPr>
              <a:t>Animal Extinction</a:t>
            </a:r>
          </a:p>
          <a:p>
            <a:endParaRPr lang="en-US" sz="2800" dirty="0">
              <a:latin typeface="Times New Roman" pitchFamily="18" charset="0"/>
              <a:cs typeface="Times New Roman" pitchFamily="18" charset="0"/>
            </a:endParaRPr>
          </a:p>
        </p:txBody>
      </p:sp>
      <p:sp>
        <p:nvSpPr>
          <p:cNvPr id="2" name="Title 1"/>
          <p:cNvSpPr>
            <a:spLocks noGrp="1"/>
          </p:cNvSpPr>
          <p:nvPr>
            <p:ph type="title"/>
          </p:nvPr>
        </p:nvSpPr>
        <p:spPr>
          <a:xfrm>
            <a:off x="304800" y="838200"/>
            <a:ext cx="8229600" cy="1143000"/>
          </a:xfrm>
        </p:spPr>
        <p:txBody>
          <a:bodyPr>
            <a:normAutofit fontScale="90000"/>
          </a:bodyPr>
          <a:lstStyle/>
          <a:p>
            <a:r>
              <a:rPr lang="en-US" dirty="0" smtClean="0">
                <a:latin typeface="Times New Roman" pitchFamily="18" charset="0"/>
                <a:cs typeface="Times New Roman" pitchFamily="18" charset="0"/>
              </a:rPr>
              <a:t>Melting Ice caps and glaciers Effe</a:t>
            </a:r>
            <a:r>
              <a:rPr lang="en-US" sz="4400" dirty="0" smtClean="0">
                <a:latin typeface="Times New Roman" pitchFamily="18" charset="0"/>
                <a:cs typeface="Times New Roman" pitchFamily="18" charset="0"/>
              </a:rPr>
              <a:t>cts</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a:bodyPr>
          <a:lstStyle/>
          <a:p>
            <a:r>
              <a:rPr lang="en-US" dirty="0" smtClean="0">
                <a:latin typeface="Times New Roman" pitchFamily="18" charset="0"/>
                <a:cs typeface="Times New Roman" pitchFamily="18" charset="0"/>
              </a:rPr>
              <a:t>Tips and Solutions</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
        <p:nvSpPr>
          <p:cNvPr id="6" name="Content Placeholder 2"/>
          <p:cNvSpPr>
            <a:spLocks noGrp="1"/>
          </p:cNvSpPr>
          <p:nvPr>
            <p:ph idx="1"/>
          </p:nvPr>
        </p:nvSpPr>
        <p:spPr>
          <a:xfrm>
            <a:off x="304800" y="1600201"/>
            <a:ext cx="8686800" cy="4525963"/>
          </a:xfrm>
        </p:spPr>
        <p:txBody>
          <a:bodyPr>
            <a:normAutofit fontScale="92500" lnSpcReduction="20000"/>
          </a:bodyPr>
          <a:lstStyle/>
          <a:p>
            <a:pPr>
              <a:lnSpc>
                <a:spcPct val="150000"/>
              </a:lnSpc>
            </a:pPr>
            <a:r>
              <a:rPr lang="en-US" sz="2800" dirty="0" smtClean="0">
                <a:latin typeface="Times New Roman" pitchFamily="18" charset="0"/>
                <a:cs typeface="Times New Roman" pitchFamily="18" charset="0"/>
              </a:rPr>
              <a:t>Using the clean air act to limit carbon pollution</a:t>
            </a:r>
          </a:p>
          <a:p>
            <a:pPr>
              <a:lnSpc>
                <a:spcPct val="150000"/>
              </a:lnSpc>
            </a:pPr>
            <a:r>
              <a:rPr lang="en-US" sz="2800" dirty="0" smtClean="0">
                <a:latin typeface="Times New Roman" pitchFamily="18" charset="0"/>
                <a:cs typeface="Times New Roman" pitchFamily="18" charset="0"/>
              </a:rPr>
              <a:t>Eating frozen food at often times </a:t>
            </a:r>
            <a:r>
              <a:rPr lang="en-US" sz="2800" dirty="0" smtClean="0">
                <a:latin typeface="Times New Roman" pitchFamily="18" charset="0"/>
                <a:cs typeface="Times New Roman" pitchFamily="18" charset="0"/>
              </a:rPr>
              <a:t>since frozen food uses 10 times more energy to produce </a:t>
            </a:r>
            <a:endParaRPr lang="en-US" sz="2800" dirty="0" smtClean="0">
              <a:latin typeface="Times New Roman" pitchFamily="18" charset="0"/>
              <a:cs typeface="Times New Roman" pitchFamily="18" charset="0"/>
            </a:endParaRPr>
          </a:p>
          <a:p>
            <a:pPr>
              <a:lnSpc>
                <a:spcPct val="150000"/>
              </a:lnSpc>
            </a:pPr>
            <a:r>
              <a:rPr lang="en-US" sz="2800" dirty="0" smtClean="0">
                <a:latin typeface="Times New Roman" pitchFamily="18" charset="0"/>
                <a:cs typeface="Times New Roman" pitchFamily="18" charset="0"/>
              </a:rPr>
              <a:t>Reducing the number of people in methods of transportation(s) and long trips</a:t>
            </a:r>
          </a:p>
          <a:p>
            <a:pPr>
              <a:lnSpc>
                <a:spcPct val="150000"/>
              </a:lnSpc>
            </a:pPr>
            <a:r>
              <a:rPr lang="en-US" sz="2800" dirty="0" smtClean="0">
                <a:latin typeface="Times New Roman" pitchFamily="18" charset="0"/>
                <a:cs typeface="Times New Roman" pitchFamily="18" charset="0"/>
              </a:rPr>
              <a:t>Using hydroelectric power  for clean air, safer electricity, and a healthier environment </a:t>
            </a:r>
            <a:endParaRPr lang="en-US" sz="2800" dirty="0" smtClean="0">
              <a:latin typeface="Times New Roman" pitchFamily="18" charset="0"/>
              <a:cs typeface="Times New Roman" pitchFamily="18" charset="0"/>
            </a:endParaRPr>
          </a:p>
          <a:p>
            <a:pPr>
              <a:lnSpc>
                <a:spcPct val="150000"/>
              </a:lnSpc>
            </a:pPr>
            <a:r>
              <a:rPr lang="en-US" sz="2800" dirty="0" smtClean="0">
                <a:latin typeface="Times New Roman" pitchFamily="18" charset="0"/>
                <a:cs typeface="Times New Roman" pitchFamily="18" charset="0"/>
              </a:rPr>
              <a:t>Cover pots while </a:t>
            </a:r>
            <a:r>
              <a:rPr lang="en-US" sz="2800" dirty="0" smtClean="0">
                <a:latin typeface="Times New Roman" pitchFamily="18" charset="0"/>
                <a:cs typeface="Times New Roman" pitchFamily="18" charset="0"/>
              </a:rPr>
              <a:t>c</a:t>
            </a:r>
            <a:r>
              <a:rPr lang="en-US" sz="2800" dirty="0" smtClean="0">
                <a:latin typeface="Times New Roman" pitchFamily="18" charset="0"/>
                <a:cs typeface="Times New Roman" pitchFamily="18" charset="0"/>
              </a:rPr>
              <a:t>ooking</a:t>
            </a:r>
            <a:endParaRPr lang="en-US" sz="2800" dirty="0" smtClean="0">
              <a:latin typeface="Times New Roman" pitchFamily="18" charset="0"/>
              <a:cs typeface="Times New Roman" pitchFamily="18" charset="0"/>
            </a:endParaRPr>
          </a:p>
          <a:p>
            <a:pPr>
              <a:lnSpc>
                <a:spcPct val="150000"/>
              </a:lnSpc>
            </a:pPr>
            <a:endParaRPr lang="en-US"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z="4400" dirty="0" smtClean="0">
                <a:latin typeface="Times New Roman" pitchFamily="18" charset="0"/>
                <a:cs typeface="Times New Roman" pitchFamily="18" charset="0"/>
              </a:rPr>
              <a:t>Conclusion</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
        <p:nvSpPr>
          <p:cNvPr id="6" name="Content Placeholder 5"/>
          <p:cNvSpPr>
            <a:spLocks noGrp="1"/>
          </p:cNvSpPr>
          <p:nvPr>
            <p:ph idx="1"/>
          </p:nvPr>
        </p:nvSpPr>
        <p:spPr>
          <a:xfrm>
            <a:off x="457200" y="1828800"/>
            <a:ext cx="8229600" cy="4178492"/>
          </a:xfrm>
        </p:spPr>
        <p:txBody>
          <a:bodyPr/>
          <a:lstStyle/>
          <a:p>
            <a:r>
              <a:rPr lang="en-US" sz="2800" dirty="0" smtClean="0">
                <a:latin typeface="Times New Roman" pitchFamily="18" charset="0"/>
                <a:cs typeface="Times New Roman" pitchFamily="18" charset="0"/>
              </a:rPr>
              <a:t>The effects of global warming will be reduced and the Earth will be saved if the society started providing planet care.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Pollution, energy conserving, as well as lifestyle management play a key role in prevention and control of global warming.</a:t>
            </a:r>
          </a:p>
          <a:p>
            <a:r>
              <a:rPr lang="en-US" dirty="0" smtClean="0">
                <a:latin typeface="Times New Roman" pitchFamily="18" charset="0"/>
                <a:cs typeface="Times New Roman" pitchFamily="18" charset="0"/>
              </a:rPr>
              <a:t>Spread awareness </a:t>
            </a:r>
          </a:p>
          <a:p>
            <a:r>
              <a:rPr lang="en-US" dirty="0" smtClean="0">
                <a:latin typeface="Times New Roman" pitchFamily="18" charset="0"/>
                <a:cs typeface="Times New Roman" pitchFamily="18" charset="0"/>
              </a:rPr>
              <a:t>For Earth, it means life will have to either adapt or die.</a:t>
            </a: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7"/>
            <a:ext cx="8382000" cy="4525963"/>
          </a:xfrm>
        </p:spPr>
        <p:txBody>
          <a:bodyPr>
            <a:noAutofit/>
          </a:bodyPr>
          <a:lstStyle/>
          <a:p>
            <a:pPr>
              <a:lnSpc>
                <a:spcPct val="170000"/>
              </a:lnSpc>
            </a:pPr>
            <a:r>
              <a:rPr lang="en-US" sz="1900" dirty="0" smtClean="0">
                <a:latin typeface="Times New Roman" pitchFamily="18" charset="0"/>
                <a:cs typeface="Times New Roman" pitchFamily="18" charset="0"/>
              </a:rPr>
              <a:t>Blakemore, Bill. "Who’s ‘Most to Blame’ for Global Warming?" </a:t>
            </a:r>
            <a:r>
              <a:rPr lang="en-US" sz="1900" i="1" dirty="0" smtClean="0">
                <a:latin typeface="Times New Roman" pitchFamily="18" charset="0"/>
                <a:cs typeface="Times New Roman" pitchFamily="18" charset="0"/>
              </a:rPr>
              <a:t>ABC News</a:t>
            </a:r>
            <a:r>
              <a:rPr lang="en-US" sz="1900" dirty="0" smtClean="0">
                <a:latin typeface="Times New Roman" pitchFamily="18" charset="0"/>
                <a:cs typeface="Times New Roman" pitchFamily="18" charset="0"/>
              </a:rPr>
              <a:t>. ABC News Network, 22 July 2012. Web. 17 Feb. 2013. </a:t>
            </a:r>
          </a:p>
          <a:p>
            <a:pPr>
              <a:lnSpc>
                <a:spcPct val="170000"/>
              </a:lnSpc>
            </a:pPr>
            <a:r>
              <a:rPr lang="en-US" sz="1900" dirty="0" err="1" smtClean="0">
                <a:latin typeface="Times New Roman" pitchFamily="18" charset="0"/>
                <a:cs typeface="Times New Roman" pitchFamily="18" charset="0"/>
              </a:rPr>
              <a:t>Carpentier</a:t>
            </a:r>
            <a:r>
              <a:rPr lang="en-US" sz="1900" dirty="0" smtClean="0">
                <a:latin typeface="Times New Roman" pitchFamily="18" charset="0"/>
                <a:cs typeface="Times New Roman" pitchFamily="18" charset="0"/>
              </a:rPr>
              <a:t>, Megan. "Could Overpopulation Save The Earth From Global Warming?" </a:t>
            </a:r>
            <a:r>
              <a:rPr lang="en-US" sz="1900" i="1" dirty="0" smtClean="0">
                <a:latin typeface="Times New Roman" pitchFamily="18" charset="0"/>
                <a:cs typeface="Times New Roman" pitchFamily="18" charset="0"/>
              </a:rPr>
              <a:t>Io9</a:t>
            </a:r>
            <a:r>
              <a:rPr lang="en-US" sz="1900" dirty="0" smtClean="0">
                <a:latin typeface="Times New Roman" pitchFamily="18" charset="0"/>
                <a:cs typeface="Times New Roman" pitchFamily="18" charset="0"/>
              </a:rPr>
              <a:t>. Warm Theories, 15 June 2009. Web. 17 Feb. 2013. </a:t>
            </a:r>
          </a:p>
          <a:p>
            <a:r>
              <a:rPr lang="en-US" sz="2000" dirty="0" smtClean="0">
                <a:latin typeface="Times New Roman" pitchFamily="18" charset="0"/>
                <a:cs typeface="Times New Roman" pitchFamily="18" charset="0"/>
              </a:rPr>
              <a:t>"Climate Science Glossary." </a:t>
            </a:r>
            <a:r>
              <a:rPr lang="en-US" sz="2000" i="1" dirty="0" smtClean="0">
                <a:latin typeface="Times New Roman" pitchFamily="18" charset="0"/>
                <a:cs typeface="Times New Roman" pitchFamily="18" charset="0"/>
              </a:rPr>
              <a:t>Skeptical Science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n.d</a:t>
            </a:r>
            <a:r>
              <a:rPr lang="en-US" sz="2000" dirty="0" smtClean="0">
                <a:latin typeface="Times New Roman" pitchFamily="18" charset="0"/>
                <a:cs typeface="Times New Roman" pitchFamily="18" charset="0"/>
              </a:rPr>
              <a:t>. Web. 09 Mar. 2013. Web, 09 Mar. 2013.</a:t>
            </a:r>
          </a:p>
          <a:p>
            <a:pPr>
              <a:lnSpc>
                <a:spcPct val="170000"/>
              </a:lnSpc>
            </a:pPr>
            <a:r>
              <a:rPr lang="en-US" sz="1900" dirty="0" smtClean="0">
                <a:latin typeface="Times New Roman" pitchFamily="18" charset="0"/>
                <a:cs typeface="Times New Roman" pitchFamily="18" charset="0"/>
              </a:rPr>
              <a:t>Crawford, </a:t>
            </a:r>
            <a:r>
              <a:rPr lang="en-US" sz="1900" dirty="0" err="1" smtClean="0">
                <a:latin typeface="Times New Roman" pitchFamily="18" charset="0"/>
                <a:cs typeface="Times New Roman" pitchFamily="18" charset="0"/>
              </a:rPr>
              <a:t>Benna</a:t>
            </a:r>
            <a:r>
              <a:rPr lang="en-US" sz="1900" dirty="0" smtClean="0">
                <a:latin typeface="Times New Roman" pitchFamily="18" charset="0"/>
                <a:cs typeface="Times New Roman" pitchFamily="18" charset="0"/>
              </a:rPr>
              <a:t>. "Things to Do to Reduce Global Warming | National Geographic." </a:t>
            </a:r>
            <a:r>
              <a:rPr lang="en-US" sz="1900" i="1" dirty="0" smtClean="0">
                <a:latin typeface="Times New Roman" pitchFamily="18" charset="0"/>
                <a:cs typeface="Times New Roman" pitchFamily="18" charset="0"/>
              </a:rPr>
              <a:t>Green Living on National Geographic</a:t>
            </a:r>
            <a:r>
              <a:rPr lang="en-US" sz="1900" dirty="0" smtClean="0">
                <a:latin typeface="Times New Roman" pitchFamily="18" charset="0"/>
                <a:cs typeface="Times New Roman" pitchFamily="18" charset="0"/>
              </a:rPr>
              <a:t>. Demand Media, </a:t>
            </a:r>
            <a:r>
              <a:rPr lang="en-US" sz="1900" dirty="0" err="1" smtClean="0">
                <a:latin typeface="Times New Roman" pitchFamily="18" charset="0"/>
                <a:cs typeface="Times New Roman" pitchFamily="18" charset="0"/>
              </a:rPr>
              <a:t>n.d</a:t>
            </a:r>
            <a:r>
              <a:rPr lang="en-US" sz="1900" dirty="0" smtClean="0">
                <a:latin typeface="Times New Roman" pitchFamily="18" charset="0"/>
                <a:cs typeface="Times New Roman" pitchFamily="18" charset="0"/>
              </a:rPr>
              <a:t>. Web. 17 Feb. 2013. </a:t>
            </a:r>
          </a:p>
        </p:txBody>
      </p:sp>
      <p:sp>
        <p:nvSpPr>
          <p:cNvPr id="2" name="Title 1"/>
          <p:cNvSpPr>
            <a:spLocks noGrp="1"/>
          </p:cNvSpPr>
          <p:nvPr>
            <p:ph type="title"/>
          </p:nvPr>
        </p:nvSpPr>
        <p:spPr>
          <a:xfrm>
            <a:off x="381000" y="914400"/>
            <a:ext cx="8229600" cy="1143000"/>
          </a:xfrm>
        </p:spPr>
        <p:txBody>
          <a:bodyPr/>
          <a:lstStyle/>
          <a:p>
            <a:r>
              <a:rPr lang="en-US" dirty="0" smtClean="0">
                <a:latin typeface="Times New Roman" pitchFamily="18" charset="0"/>
                <a:cs typeface="Times New Roman" pitchFamily="18" charset="0"/>
              </a:rPr>
              <a:t>Works cited</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
        <p:nvSpPr>
          <p:cNvPr id="2" name="Content Placeholder 1"/>
          <p:cNvSpPr>
            <a:spLocks noGrp="1"/>
          </p:cNvSpPr>
          <p:nvPr>
            <p:ph idx="1"/>
          </p:nvPr>
        </p:nvSpPr>
        <p:spPr>
          <a:xfrm>
            <a:off x="533400" y="1676400"/>
            <a:ext cx="8382000" cy="4343400"/>
          </a:xfrm>
        </p:spPr>
        <p:txBody>
          <a:bodyPr>
            <a:normAutofit fontScale="70000" lnSpcReduction="20000"/>
          </a:bodyPr>
          <a:lstStyle/>
          <a:p>
            <a:pPr>
              <a:lnSpc>
                <a:spcPct val="170000"/>
              </a:lnSpc>
            </a:pPr>
            <a:r>
              <a:rPr lang="en-US" dirty="0" err="1" smtClean="0">
                <a:latin typeface="Times New Roman" pitchFamily="18" charset="0"/>
                <a:cs typeface="Times New Roman" pitchFamily="18" charset="0"/>
              </a:rPr>
              <a:t>Enzler</a:t>
            </a:r>
            <a:r>
              <a:rPr lang="en-US" dirty="0" smtClean="0">
                <a:latin typeface="Times New Roman" pitchFamily="18" charset="0"/>
                <a:cs typeface="Times New Roman" pitchFamily="18" charset="0"/>
              </a:rPr>
              <a:t>, S.M. "History of the Greenhouse Effect and Global Warming." </a:t>
            </a:r>
            <a:r>
              <a:rPr lang="en-US" i="1" dirty="0" smtClean="0">
                <a:latin typeface="Times New Roman" pitchFamily="18" charset="0"/>
                <a:cs typeface="Times New Roman" pitchFamily="18" charset="0"/>
              </a:rPr>
              <a:t>History of the Greenhouse Effect and Global Warming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Lenntech</a:t>
            </a:r>
            <a:r>
              <a:rPr lang="en-US" dirty="0" smtClean="0">
                <a:latin typeface="Times New Roman" pitchFamily="18" charset="0"/>
                <a:cs typeface="Times New Roman" pitchFamily="18" charset="0"/>
              </a:rPr>
              <a:t> - Water Treatment Solutions, </a:t>
            </a:r>
            <a:r>
              <a:rPr lang="en-US" dirty="0" err="1" smtClean="0">
                <a:latin typeface="Times New Roman" pitchFamily="18" charset="0"/>
                <a:cs typeface="Times New Roman" pitchFamily="18" charset="0"/>
              </a:rPr>
              <a:t>n.d</a:t>
            </a:r>
            <a:r>
              <a:rPr lang="en-US" dirty="0" smtClean="0">
                <a:latin typeface="Times New Roman" pitchFamily="18" charset="0"/>
                <a:cs typeface="Times New Roman" pitchFamily="18" charset="0"/>
              </a:rPr>
              <a:t>. Web. 09 Mar. 2013.</a:t>
            </a:r>
          </a:p>
          <a:p>
            <a:pPr>
              <a:lnSpc>
                <a:spcPct val="170000"/>
              </a:lnSpc>
            </a:pPr>
            <a:r>
              <a:rPr lang="en-US" dirty="0" smtClean="0">
                <a:latin typeface="Times New Roman" pitchFamily="18" charset="0"/>
                <a:cs typeface="Times New Roman" pitchFamily="18" charset="0"/>
              </a:rPr>
              <a:t>Feinstein, Amy. "MNN - Mother Nature Network." </a:t>
            </a:r>
            <a:r>
              <a:rPr lang="en-US" i="1" dirty="0" smtClean="0">
                <a:latin typeface="Times New Roman" pitchFamily="18" charset="0"/>
                <a:cs typeface="Times New Roman" pitchFamily="18" charset="0"/>
              </a:rPr>
              <a:t>MNN - Mother Nature Network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N.p</a:t>
            </a:r>
            <a:r>
              <a:rPr lang="en-US" dirty="0" smtClean="0">
                <a:latin typeface="Times New Roman" pitchFamily="18" charset="0"/>
                <a:cs typeface="Times New Roman" pitchFamily="18" charset="0"/>
              </a:rPr>
              <a:t>., 15 Mar. 2012. Web. 17 Feb. 2013. </a:t>
            </a:r>
          </a:p>
          <a:p>
            <a:pPr>
              <a:lnSpc>
                <a:spcPct val="170000"/>
              </a:lnSpc>
            </a:pPr>
            <a:r>
              <a:rPr lang="en-US" dirty="0" smtClean="0">
                <a:latin typeface="Times New Roman" pitchFamily="18" charset="0"/>
                <a:cs typeface="Times New Roman" pitchFamily="18" charset="0"/>
              </a:rPr>
              <a:t>Goebel, Jennifer. "Global Warming and Its Effect on Society." </a:t>
            </a:r>
            <a:r>
              <a:rPr lang="en-US" i="1" dirty="0" smtClean="0">
                <a:latin typeface="Times New Roman" pitchFamily="18" charset="0"/>
                <a:cs typeface="Times New Roman" pitchFamily="18" charset="0"/>
              </a:rPr>
              <a:t>Helium</a:t>
            </a:r>
            <a:r>
              <a:rPr lang="en-US" dirty="0" smtClean="0">
                <a:latin typeface="Times New Roman" pitchFamily="18" charset="0"/>
                <a:cs typeface="Times New Roman" pitchFamily="18" charset="0"/>
              </a:rPr>
              <a:t>. Helium, 23 Mar. 2007. Web. 17 Feb. 2013. </a:t>
            </a:r>
          </a:p>
          <a:p>
            <a:pPr>
              <a:lnSpc>
                <a:spcPct val="170000"/>
              </a:lnSpc>
            </a:pPr>
            <a:r>
              <a:rPr lang="en-US" dirty="0" smtClean="0">
                <a:latin typeface="Times New Roman" pitchFamily="18" charset="0"/>
                <a:cs typeface="Times New Roman" pitchFamily="18" charset="0"/>
              </a:rPr>
              <a:t>"Impacts of Global Warming." </a:t>
            </a:r>
            <a:r>
              <a:rPr lang="en-US" i="1" dirty="0" smtClean="0">
                <a:latin typeface="Times New Roman" pitchFamily="18" charset="0"/>
                <a:cs typeface="Times New Roman" pitchFamily="18" charset="0"/>
              </a:rPr>
              <a:t>Impacts of Global Warming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n.d</a:t>
            </a:r>
            <a:r>
              <a:rPr lang="en-US" dirty="0" smtClean="0">
                <a:latin typeface="Times New Roman" pitchFamily="18" charset="0"/>
                <a:cs typeface="Times New Roman" pitchFamily="18" charset="0"/>
              </a:rPr>
              <a:t>. Web. 17 Feb. 2013. </a:t>
            </a:r>
          </a:p>
          <a:p>
            <a:pPr>
              <a:lnSpc>
                <a:spcPct val="170000"/>
              </a:lnSpc>
            </a:pPr>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457200" y="838200"/>
            <a:ext cx="8229600" cy="1143000"/>
          </a:xfrm>
        </p:spPr>
        <p:txBody>
          <a:bodyPr/>
          <a:lstStyle/>
          <a:p>
            <a:r>
              <a:rPr lang="en-US" dirty="0" smtClean="0">
                <a:latin typeface="Times New Roman" pitchFamily="18" charset="0"/>
                <a:cs typeface="Times New Roman" pitchFamily="18" charset="0"/>
              </a:rPr>
              <a:t>Works cited</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
        <p:nvSpPr>
          <p:cNvPr id="2" name="Content Placeholder 1"/>
          <p:cNvSpPr>
            <a:spLocks noGrp="1"/>
          </p:cNvSpPr>
          <p:nvPr>
            <p:ph idx="1"/>
          </p:nvPr>
        </p:nvSpPr>
        <p:spPr>
          <a:xfrm>
            <a:off x="457200" y="1752600"/>
            <a:ext cx="8382000" cy="4635693"/>
          </a:xfrm>
        </p:spPr>
        <p:txBody>
          <a:bodyPr>
            <a:normAutofit fontScale="70000" lnSpcReduction="20000"/>
          </a:bodyPr>
          <a:lstStyle/>
          <a:p>
            <a:pPr>
              <a:lnSpc>
                <a:spcPct val="160000"/>
              </a:lnSpc>
            </a:pPr>
            <a:r>
              <a:rPr lang="en-US" dirty="0" smtClean="0">
                <a:latin typeface="Times New Roman" pitchFamily="18" charset="0"/>
                <a:cs typeface="Times New Roman" pitchFamily="18" charset="0"/>
              </a:rPr>
              <a:t>Marks, Ronald. "How Global Population Growth Is Creating Serious </a:t>
            </a:r>
            <a:r>
              <a:rPr lang="en-US" dirty="0" err="1" smtClean="0">
                <a:latin typeface="Times New Roman" pitchFamily="18" charset="0"/>
                <a:cs typeface="Times New Roman" pitchFamily="18" charset="0"/>
              </a:rPr>
              <a:t>EnvironmentalÂ</a:t>
            </a:r>
            <a:r>
              <a:rPr lang="en-US" dirty="0" smtClean="0">
                <a:latin typeface="Times New Roman" pitchFamily="18" charset="0"/>
                <a:cs typeface="Times New Roman" pitchFamily="18" charset="0"/>
              </a:rPr>
              <a:t> Problems." </a:t>
            </a:r>
            <a:r>
              <a:rPr lang="en-US" i="1" dirty="0" smtClean="0">
                <a:latin typeface="Times New Roman" pitchFamily="18" charset="0"/>
                <a:cs typeface="Times New Roman" pitchFamily="18" charset="0"/>
              </a:rPr>
              <a:t>About.com Environmental Issues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n.d</a:t>
            </a:r>
            <a:r>
              <a:rPr lang="en-US" dirty="0" smtClean="0">
                <a:latin typeface="Times New Roman" pitchFamily="18" charset="0"/>
                <a:cs typeface="Times New Roman" pitchFamily="18" charset="0"/>
              </a:rPr>
              <a:t>. Web. 17 Feb. 2013. </a:t>
            </a:r>
          </a:p>
          <a:p>
            <a:pPr>
              <a:lnSpc>
                <a:spcPct val="160000"/>
              </a:lnSpc>
            </a:pPr>
            <a:r>
              <a:rPr lang="en-US" dirty="0" smtClean="0">
                <a:latin typeface="Times New Roman" pitchFamily="18" charset="0"/>
                <a:cs typeface="Times New Roman" pitchFamily="18" charset="0"/>
              </a:rPr>
              <a:t>Nelson, Richard. "Effects of Global Warming to Earth and Society." </a:t>
            </a:r>
            <a:r>
              <a:rPr lang="en-US" i="1" dirty="0" smtClean="0">
                <a:latin typeface="Times New Roman" pitchFamily="18" charset="0"/>
                <a:cs typeface="Times New Roman" pitchFamily="18" charset="0"/>
              </a:rPr>
              <a:t>Examiner.com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N.p</a:t>
            </a:r>
            <a:r>
              <a:rPr lang="en-US" dirty="0" smtClean="0">
                <a:latin typeface="Times New Roman" pitchFamily="18" charset="0"/>
                <a:cs typeface="Times New Roman" pitchFamily="18" charset="0"/>
              </a:rPr>
              <a:t>., 18 Apr. 2011. Web. 17 Feb. 2013. </a:t>
            </a:r>
          </a:p>
          <a:p>
            <a:pPr>
              <a:lnSpc>
                <a:spcPct val="160000"/>
              </a:lnSpc>
            </a:pPr>
            <a:r>
              <a:rPr lang="en-US" dirty="0" smtClean="0">
                <a:latin typeface="Times New Roman" pitchFamily="18" charset="0"/>
                <a:cs typeface="Times New Roman" pitchFamily="18" charset="0"/>
              </a:rPr>
              <a:t>Radcliff, Michelle. "How to Take Action to Reduce Global Warming." </a:t>
            </a:r>
            <a:r>
              <a:rPr lang="en-US" i="1" dirty="0" smtClean="0">
                <a:latin typeface="Times New Roman" pitchFamily="18" charset="0"/>
                <a:cs typeface="Times New Roman" pitchFamily="18" charset="0"/>
              </a:rPr>
              <a:t>Green Living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n.d</a:t>
            </a:r>
            <a:r>
              <a:rPr lang="en-US" dirty="0" smtClean="0">
                <a:latin typeface="Times New Roman" pitchFamily="18" charset="0"/>
                <a:cs typeface="Times New Roman" pitchFamily="18" charset="0"/>
              </a:rPr>
              <a:t>. Web. 17 Feb. 2013. </a:t>
            </a:r>
          </a:p>
          <a:p>
            <a:pPr>
              <a:lnSpc>
                <a:spcPct val="160000"/>
              </a:lnSpc>
            </a:pPr>
            <a:r>
              <a:rPr lang="en-US" dirty="0" smtClean="0">
                <a:latin typeface="Times New Roman" pitchFamily="18" charset="0"/>
                <a:cs typeface="Times New Roman" pitchFamily="18" charset="0"/>
              </a:rPr>
              <a:t>Seaman, Greg. "</a:t>
            </a:r>
            <a:r>
              <a:rPr lang="en-US" dirty="0" err="1" smtClean="0">
                <a:latin typeface="Times New Roman" pitchFamily="18" charset="0"/>
                <a:cs typeface="Times New Roman" pitchFamily="18" charset="0"/>
              </a:rPr>
              <a:t>Eartheasy</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Eartheasy</a:t>
            </a:r>
            <a:r>
              <a:rPr lang="en-US" i="1" dirty="0" smtClean="0">
                <a:latin typeface="Times New Roman" pitchFamily="18" charset="0"/>
                <a:cs typeface="Times New Roman" pitchFamily="18" charset="0"/>
              </a:rPr>
              <a:t> Blog Global Warming Climate Change What We Can Do about It Comments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N.p</a:t>
            </a:r>
            <a:r>
              <a:rPr lang="en-US" dirty="0" smtClean="0">
                <a:latin typeface="Times New Roman" pitchFamily="18" charset="0"/>
                <a:cs typeface="Times New Roman" pitchFamily="18" charset="0"/>
              </a:rPr>
              <a:t>., 3 Mar. 2009. Web. 17 Feb. 2013. </a:t>
            </a:r>
          </a:p>
          <a:p>
            <a:pPr>
              <a:lnSpc>
                <a:spcPct val="160000"/>
              </a:lnSpc>
            </a:pPr>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457200" y="838200"/>
            <a:ext cx="8229600" cy="1143000"/>
          </a:xfrm>
        </p:spPr>
        <p:txBody>
          <a:bodyPr/>
          <a:lstStyle/>
          <a:p>
            <a:r>
              <a:rPr lang="en-US" dirty="0" smtClean="0">
                <a:latin typeface="Times New Roman" pitchFamily="18" charset="0"/>
                <a:cs typeface="Times New Roman" pitchFamily="18" charset="0"/>
              </a:rPr>
              <a:t>Works cited</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
        <p:nvSpPr>
          <p:cNvPr id="2" name="Content Placeholder 1"/>
          <p:cNvSpPr>
            <a:spLocks noGrp="1"/>
          </p:cNvSpPr>
          <p:nvPr>
            <p:ph idx="1"/>
          </p:nvPr>
        </p:nvSpPr>
        <p:spPr>
          <a:xfrm>
            <a:off x="609600" y="1646237"/>
            <a:ext cx="8229600" cy="4525963"/>
          </a:xfrm>
        </p:spPr>
        <p:txBody>
          <a:bodyPr/>
          <a:lstStyle/>
          <a:p>
            <a:pPr>
              <a:lnSpc>
                <a:spcPct val="150000"/>
              </a:lnSpc>
            </a:pPr>
            <a:r>
              <a:rPr lang="en-US" dirty="0" smtClean="0">
                <a:latin typeface="Times New Roman" pitchFamily="18" charset="0"/>
                <a:cs typeface="Times New Roman" pitchFamily="18" charset="0"/>
              </a:rPr>
              <a:t>Singh, </a:t>
            </a:r>
            <a:r>
              <a:rPr lang="en-US" dirty="0" err="1" smtClean="0">
                <a:latin typeface="Times New Roman" pitchFamily="18" charset="0"/>
                <a:cs typeface="Times New Roman" pitchFamily="18" charset="0"/>
              </a:rPr>
              <a:t>Satyavrat</a:t>
            </a:r>
            <a:r>
              <a:rPr lang="en-US" dirty="0" smtClean="0">
                <a:latin typeface="Times New Roman" pitchFamily="18" charset="0"/>
                <a:cs typeface="Times New Roman" pitchFamily="18" charset="0"/>
              </a:rPr>
              <a:t>. "Save Earth from Global Warming." Web log post. </a:t>
            </a:r>
            <a:r>
              <a:rPr lang="en-US" i="1" dirty="0" err="1" smtClean="0">
                <a:latin typeface="Times New Roman" pitchFamily="18" charset="0"/>
                <a:cs typeface="Times New Roman" pitchFamily="18" charset="0"/>
              </a:rPr>
              <a:t>Satyavrat</a:t>
            </a:r>
            <a:r>
              <a:rPr lang="en-US" i="1" dirty="0" smtClean="0">
                <a:latin typeface="Times New Roman" pitchFamily="18" charset="0"/>
                <a:cs typeface="Times New Roman" pitchFamily="18" charset="0"/>
              </a:rPr>
              <a:t> Singh RSS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Satyavrat</a:t>
            </a:r>
            <a:r>
              <a:rPr lang="en-US" dirty="0" smtClean="0">
                <a:latin typeface="Times New Roman" pitchFamily="18" charset="0"/>
                <a:cs typeface="Times New Roman" pitchFamily="18" charset="0"/>
              </a:rPr>
              <a:t>, 05 June 2012. Web. 17 Feb. 2013. </a:t>
            </a:r>
          </a:p>
          <a:p>
            <a:pPr>
              <a:lnSpc>
                <a:spcPct val="150000"/>
              </a:lnSpc>
            </a:pPr>
            <a:r>
              <a:rPr lang="en-US" dirty="0" smtClean="0">
                <a:latin typeface="Times New Roman" pitchFamily="18" charset="0"/>
                <a:cs typeface="Times New Roman" pitchFamily="18" charset="0"/>
              </a:rPr>
              <a:t>Smith, Noah. "The End of Global Warming: How to Save the Earth in 2 Easy Steps." </a:t>
            </a:r>
            <a:r>
              <a:rPr lang="en-US" i="1" dirty="0" smtClean="0">
                <a:latin typeface="Times New Roman" pitchFamily="18" charset="0"/>
                <a:cs typeface="Times New Roman" pitchFamily="18" charset="0"/>
              </a:rPr>
              <a:t>The Atlantic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Noahpinion</a:t>
            </a:r>
            <a:r>
              <a:rPr lang="en-US" dirty="0" smtClean="0">
                <a:latin typeface="Times New Roman" pitchFamily="18" charset="0"/>
                <a:cs typeface="Times New Roman" pitchFamily="18" charset="0"/>
              </a:rPr>
              <a:t>, 17 Sept. 2012. Web. 17 Feb. 2013. </a:t>
            </a:r>
          </a:p>
          <a:p>
            <a:pPr>
              <a:lnSpc>
                <a:spcPct val="150000"/>
              </a:lnSpc>
            </a:pPr>
            <a:endParaRPr lang="en-US" dirty="0">
              <a:latin typeface="Times New Roman" pitchFamily="18" charset="0"/>
              <a:cs typeface="Times New Roman" pitchFamily="18" charset="0"/>
            </a:endParaRPr>
          </a:p>
        </p:txBody>
      </p:sp>
      <p:sp>
        <p:nvSpPr>
          <p:cNvPr id="4" name="Title 2"/>
          <p:cNvSpPr>
            <a:spLocks noGrp="1"/>
          </p:cNvSpPr>
          <p:nvPr>
            <p:ph type="title"/>
          </p:nvPr>
        </p:nvSpPr>
        <p:spPr>
          <a:xfrm>
            <a:off x="457200" y="838200"/>
            <a:ext cx="8229600" cy="1143000"/>
          </a:xfrm>
        </p:spPr>
        <p:txBody>
          <a:bodyPr/>
          <a:lstStyle/>
          <a:p>
            <a:r>
              <a:rPr lang="en-US" dirty="0" smtClean="0">
                <a:latin typeface="Times New Roman" pitchFamily="18" charset="0"/>
                <a:cs typeface="Times New Roman" pitchFamily="18" charset="0"/>
              </a:rPr>
              <a:t>Works cited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22438"/>
            <a:ext cx="8686800" cy="4983163"/>
          </a:xfrm>
        </p:spPr>
        <p:txBody>
          <a:bodyPr>
            <a:normAutofit/>
          </a:bodyPr>
          <a:lstStyle/>
          <a:p>
            <a:pPr>
              <a:lnSpc>
                <a:spcPct val="150000"/>
              </a:lnSpc>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warnings about global warming have been extremely clear for a long time. We are facing a global climate crisis. It is deepening. We are entering a period of consequences</a:t>
            </a:r>
            <a:r>
              <a:rPr lang="en-US" sz="2400" dirty="0" smtClean="0">
                <a:latin typeface="Times New Roman" pitchFamily="18" charset="0"/>
                <a:cs typeface="Times New Roman" pitchFamily="18" charset="0"/>
              </a:rPr>
              <a:t>.”</a:t>
            </a:r>
          </a:p>
          <a:p>
            <a:pPr>
              <a:lnSpc>
                <a:spcPct val="150000"/>
              </a:lnSpc>
            </a:pPr>
            <a:r>
              <a:rPr lang="en-US" sz="2400" dirty="0" smtClean="0">
                <a:latin typeface="Times New Roman" pitchFamily="18" charset="0"/>
                <a:cs typeface="Times New Roman" pitchFamily="18" charset="0"/>
              </a:rPr>
              <a:t>Global Warming</a:t>
            </a:r>
          </a:p>
          <a:p>
            <a:pPr>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Greenhouse effect</a:t>
            </a:r>
          </a:p>
          <a:p>
            <a:pPr>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 How is the society increasing global warming</a:t>
            </a:r>
          </a:p>
          <a:p>
            <a:pPr>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 Solutions &amp; how can the society decrease global warming</a:t>
            </a:r>
          </a:p>
          <a:p>
            <a:pPr>
              <a:lnSpc>
                <a:spcPct val="150000"/>
              </a:lnSpc>
            </a:pPr>
            <a:r>
              <a:rPr lang="en-US" sz="2400" dirty="0" smtClean="0">
                <a:latin typeface="Times New Roman" pitchFamily="18" charset="0"/>
                <a:cs typeface="Times New Roman" pitchFamily="18" charset="0"/>
              </a:rPr>
              <a:t>The effects of global warming will be reduced and the Earth will                  </a:t>
            </a:r>
          </a:p>
          <a:p>
            <a:pPr>
              <a:lnSpc>
                <a:spcPct val="150000"/>
              </a:lnSpc>
            </a:pPr>
            <a:r>
              <a:rPr lang="en-US" sz="2400" dirty="0" smtClean="0">
                <a:latin typeface="Times New Roman" pitchFamily="18" charset="0"/>
                <a:cs typeface="Times New Roman" pitchFamily="18" charset="0"/>
              </a:rPr>
              <a:t>                     be saved if the society started providing planet care.  </a:t>
            </a:r>
          </a:p>
          <a:p>
            <a:pPr>
              <a:lnSpc>
                <a:spcPct val="150000"/>
              </a:lnSpc>
            </a:pPr>
            <a:endParaRPr lang="en-US" sz="2400" dirty="0" smtClean="0">
              <a:latin typeface="Times New Roman" pitchFamily="18" charset="0"/>
              <a:cs typeface="Times New Roman" pitchFamily="18" charset="0"/>
            </a:endParaRPr>
          </a:p>
        </p:txBody>
      </p:sp>
      <p:sp>
        <p:nvSpPr>
          <p:cNvPr id="2" name="Title 1"/>
          <p:cNvSpPr>
            <a:spLocks noGrp="1"/>
          </p:cNvSpPr>
          <p:nvPr>
            <p:ph type="title"/>
          </p:nvPr>
        </p:nvSpPr>
        <p:spPr>
          <a:xfrm>
            <a:off x="381000" y="1066800"/>
            <a:ext cx="8229600" cy="1143000"/>
          </a:xfrm>
        </p:spPr>
        <p:txBody>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a:stretch>
            <a:fillRect/>
          </a:stretch>
        </p:blipFill>
        <p:spPr bwMode="auto">
          <a:xfrm>
            <a:off x="0" y="0"/>
            <a:ext cx="9144000" cy="12954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46238"/>
            <a:ext cx="8534400" cy="4525963"/>
          </a:xfrm>
        </p:spPr>
        <p:txBody>
          <a:bodyPr>
            <a:normAutofit fontScale="85000" lnSpcReduction="20000"/>
          </a:bodyPr>
          <a:lstStyle/>
          <a:p>
            <a:pPr>
              <a:lnSpc>
                <a:spcPct val="150000"/>
              </a:lnSpc>
            </a:pPr>
            <a:r>
              <a:rPr lang="en-US" dirty="0" smtClean="0">
                <a:latin typeface="Times New Roman" pitchFamily="18" charset="0"/>
                <a:cs typeface="Times New Roman" pitchFamily="18" charset="0"/>
              </a:rPr>
              <a:t>The idea of fossil fuels </a:t>
            </a:r>
            <a:r>
              <a:rPr lang="en-US" sz="2800" dirty="0" smtClean="0">
                <a:latin typeface="Times New Roman" pitchFamily="18" charset="0"/>
                <a:cs typeface="Times New Roman" pitchFamily="18" charset="0"/>
              </a:rPr>
              <a:t>combustion, which were defined as the main reason that caused global warming, predicted first by the scientist Arrhenius.</a:t>
            </a:r>
          </a:p>
          <a:p>
            <a:pPr>
              <a:lnSpc>
                <a:spcPct val="150000"/>
              </a:lnSpc>
            </a:pPr>
            <a:r>
              <a:rPr lang="en-US" dirty="0" smtClean="0">
                <a:latin typeface="Times New Roman" pitchFamily="18" charset="0"/>
                <a:cs typeface="Times New Roman" pitchFamily="18" charset="0"/>
              </a:rPr>
              <a:t>The natural greenhouse effe</a:t>
            </a:r>
            <a:r>
              <a:rPr lang="en-US" sz="2800" dirty="0" smtClean="0">
                <a:latin typeface="Times New Roman" pitchFamily="18" charset="0"/>
                <a:cs typeface="Times New Roman" pitchFamily="18" charset="0"/>
              </a:rPr>
              <a:t>ct was found by this scientist when he related between the atmospheric carbon dioxide concentrations and temperature.</a:t>
            </a:r>
          </a:p>
          <a:p>
            <a:pPr>
              <a:lnSpc>
                <a:spcPct val="150000"/>
              </a:lnSpc>
            </a:pPr>
            <a:r>
              <a:rPr lang="en-US" sz="2800" dirty="0" smtClean="0">
                <a:latin typeface="Times New Roman" pitchFamily="18" charset="0"/>
                <a:cs typeface="Times New Roman" pitchFamily="18" charset="0"/>
              </a:rPr>
              <a:t>Gilbert </a:t>
            </a:r>
            <a:r>
              <a:rPr lang="en-US" sz="2800" dirty="0" err="1" smtClean="0">
                <a:latin typeface="Times New Roman" pitchFamily="18" charset="0"/>
                <a:cs typeface="Times New Roman" pitchFamily="18" charset="0"/>
              </a:rPr>
              <a:t>Plass</a:t>
            </a:r>
            <a:r>
              <a:rPr lang="en-US" sz="2800" dirty="0" smtClean="0">
                <a:latin typeface="Times New Roman" pitchFamily="18" charset="0"/>
                <a:cs typeface="Times New Roman" pitchFamily="18" charset="0"/>
              </a:rPr>
              <a:t> compiled the results to prove the negative impact of carbon dioxide and infrared radiation which caused global warming – warming the Earth.</a:t>
            </a:r>
          </a:p>
          <a:p>
            <a:pPr>
              <a:lnSpc>
                <a:spcPct val="150000"/>
              </a:lnSpc>
            </a:pPr>
            <a:endParaRPr lang="en-US" dirty="0">
              <a:latin typeface="Times New Roman" pitchFamily="18" charset="0"/>
              <a:cs typeface="Times New Roman" pitchFamily="18" charset="0"/>
            </a:endParaRPr>
          </a:p>
        </p:txBody>
      </p:sp>
      <p:sp>
        <p:nvSpPr>
          <p:cNvPr id="2" name="Title 1"/>
          <p:cNvSpPr>
            <a:spLocks noGrp="1"/>
          </p:cNvSpPr>
          <p:nvPr>
            <p:ph type="title"/>
          </p:nvPr>
        </p:nvSpPr>
        <p:spPr>
          <a:xfrm>
            <a:off x="457200" y="838200"/>
            <a:ext cx="8229600" cy="1143000"/>
          </a:xfrm>
        </p:spPr>
        <p:txBody>
          <a:bodyPr/>
          <a:lstStyle/>
          <a:p>
            <a:r>
              <a:rPr lang="en-US" dirty="0" smtClean="0">
                <a:latin typeface="Times New Roman" pitchFamily="18" charset="0"/>
                <a:cs typeface="Times New Roman" pitchFamily="18" charset="0"/>
              </a:rPr>
              <a:t>Brief History</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
        <p:nvSpPr>
          <p:cNvPr id="3" name="Content Placeholder 2"/>
          <p:cNvSpPr>
            <a:spLocks noGrp="1"/>
          </p:cNvSpPr>
          <p:nvPr>
            <p:ph idx="1"/>
          </p:nvPr>
        </p:nvSpPr>
        <p:spPr>
          <a:xfrm>
            <a:off x="457200" y="2179639"/>
            <a:ext cx="8229600" cy="4525963"/>
          </a:xfrm>
        </p:spPr>
        <p:txBody>
          <a:bodyPr/>
          <a:lstStyle/>
          <a:p>
            <a:pPr>
              <a:lnSpc>
                <a:spcPct val="150000"/>
              </a:lnSpc>
            </a:pPr>
            <a:r>
              <a:rPr lang="en-US" dirty="0" smtClean="0">
                <a:latin typeface="Times New Roman" pitchFamily="18" charset="0"/>
                <a:cs typeface="Times New Roman" pitchFamily="18" charset="0"/>
              </a:rPr>
              <a:t>This effects refers to the process of the sun’s energy being trapped or absorbed by the atmosphere – bringing heat into the planet.</a:t>
            </a:r>
          </a:p>
          <a:p>
            <a:pPr>
              <a:lnSpc>
                <a:spcPct val="150000"/>
              </a:lnSpc>
            </a:pPr>
            <a:r>
              <a:rPr lang="en-US" dirty="0" smtClean="0">
                <a:latin typeface="Times New Roman" pitchFamily="18" charset="0"/>
                <a:cs typeface="Times New Roman" pitchFamily="18" charset="0"/>
              </a:rPr>
              <a:t>Include fossil fuels which release CO2</a:t>
            </a:r>
          </a:p>
          <a:p>
            <a:pPr>
              <a:lnSpc>
                <a:spcPct val="150000"/>
              </a:lnSpc>
            </a:pPr>
            <a:r>
              <a:rPr lang="en-US" dirty="0" smtClean="0">
                <a:latin typeface="Times New Roman" pitchFamily="18" charset="0"/>
                <a:cs typeface="Times New Roman" pitchFamily="18" charset="0"/>
              </a:rPr>
              <a:t>Reflection and process of the radiation and green gases from the sun, through the atmosphere, until the Earth</a:t>
            </a:r>
          </a:p>
          <a:p>
            <a:pPr>
              <a:lnSpc>
                <a:spcPct val="150000"/>
              </a:lnSpc>
            </a:pPr>
            <a:endParaRPr lang="en-US" dirty="0">
              <a:latin typeface="Times New Roman" pitchFamily="18" charset="0"/>
              <a:cs typeface="Times New Roman" pitchFamily="18" charset="0"/>
            </a:endParaRPr>
          </a:p>
        </p:txBody>
      </p:sp>
      <p:sp>
        <p:nvSpPr>
          <p:cNvPr id="2" name="Title 1"/>
          <p:cNvSpPr>
            <a:spLocks noGrp="1"/>
          </p:cNvSpPr>
          <p:nvPr>
            <p:ph type="title"/>
          </p:nvPr>
        </p:nvSpPr>
        <p:spPr>
          <a:xfrm>
            <a:off x="2590800" y="914400"/>
            <a:ext cx="8229600" cy="1143000"/>
          </a:xfrm>
        </p:spPr>
        <p:txBody>
          <a:bodyPr/>
          <a:lstStyle/>
          <a:p>
            <a:r>
              <a:rPr lang="en-US" dirty="0" smtClean="0">
                <a:latin typeface="Times New Roman" pitchFamily="18" charset="0"/>
                <a:cs typeface="Times New Roman" pitchFamily="18" charset="0"/>
              </a:rPr>
              <a:t>Greenhouse Effect</a:t>
            </a:r>
            <a:endParaRPr lang="en-US" dirty="0">
              <a:latin typeface="Times New Roman" pitchFamily="18" charset="0"/>
              <a:cs typeface="Times New Roman" pitchFamily="18" charset="0"/>
            </a:endParaRPr>
          </a:p>
        </p:txBody>
      </p:sp>
      <p:pic>
        <p:nvPicPr>
          <p:cNvPr id="16386" name="Picture 2" descr="http://www.enn.com/image_for_articles/45640-1.jpg/medium"/>
          <p:cNvPicPr>
            <a:picLocks noChangeAspect="1" noChangeArrowheads="1"/>
          </p:cNvPicPr>
          <p:nvPr/>
        </p:nvPicPr>
        <p:blipFill>
          <a:blip r:embed="rId4"/>
          <a:srcRect/>
          <a:stretch>
            <a:fillRect/>
          </a:stretch>
        </p:blipFill>
        <p:spPr bwMode="auto">
          <a:xfrm>
            <a:off x="228600" y="741316"/>
            <a:ext cx="1981200" cy="131608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http://www.columbia.edu/~vjd1/greenhouse.gif"/>
          <p:cNvPicPr>
            <a:picLocks noChangeAspect="1" noChangeArrowheads="1"/>
          </p:cNvPicPr>
          <p:nvPr/>
        </p:nvPicPr>
        <p:blipFill>
          <a:blip r:embed="rId3"/>
          <a:srcRect/>
          <a:stretch>
            <a:fillRect/>
          </a:stretch>
        </p:blipFill>
        <p:spPr bwMode="auto">
          <a:xfrm>
            <a:off x="1066800" y="1066800"/>
            <a:ext cx="6981825" cy="4572000"/>
          </a:xfrm>
          <a:prstGeom prst="rect">
            <a:avLst/>
          </a:prstGeom>
          <a:ln w="38100" cap="sq">
            <a:solidFill>
              <a:srgbClr val="000000"/>
            </a:solidFill>
            <a:prstDash val="solid"/>
            <a:miter lim="800000"/>
          </a:ln>
          <a:effectLst>
            <a:glow rad="228600">
              <a:schemeClr val="accent1">
                <a:satMod val="175000"/>
                <a:alpha val="40000"/>
              </a:schemeClr>
            </a:glow>
            <a:outerShdw blurRad="50800" dist="38100" dir="2700000" algn="tl" rotWithShape="0">
              <a:srgbClr val="000000">
                <a:alpha val="43000"/>
              </a:srgbClr>
            </a:outerShdw>
            <a:reflection blurRad="6350" stA="52000" endA="300" endPos="35000" dir="5400000" sy="-100000" algn="bl" rotWithShape="0"/>
            <a:softEdge rad="31750"/>
          </a:effectLst>
        </p:spPr>
      </p:pic>
      <p:sp>
        <p:nvSpPr>
          <p:cNvPr id="7" name="Title 1"/>
          <p:cNvSpPr>
            <a:spLocks noGrp="1"/>
          </p:cNvSpPr>
          <p:nvPr>
            <p:ph type="title"/>
          </p:nvPr>
        </p:nvSpPr>
        <p:spPr>
          <a:xfrm>
            <a:off x="2895600" y="-76200"/>
            <a:ext cx="5105400" cy="1143000"/>
          </a:xfrm>
        </p:spPr>
        <p:txBody>
          <a:bodyPr/>
          <a:lstStyle/>
          <a:p>
            <a:r>
              <a:rPr lang="en-US" dirty="0" smtClean="0">
                <a:latin typeface="Times New Roman" pitchFamily="18" charset="0"/>
                <a:cs typeface="Times New Roman" pitchFamily="18" charset="0"/>
              </a:rPr>
              <a:t>Visual Process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52601"/>
            <a:ext cx="8229600" cy="4525963"/>
          </a:xfrm>
        </p:spPr>
        <p:txBody>
          <a:bodyPr/>
          <a:lstStyle/>
          <a:p>
            <a:r>
              <a:rPr lang="en-US" dirty="0" smtClean="0">
                <a:latin typeface="Times New Roman" pitchFamily="18" charset="0"/>
                <a:cs typeface="Times New Roman" pitchFamily="18" charset="0"/>
              </a:rPr>
              <a:t>Energy conservation to avoid the following:</a:t>
            </a:r>
          </a:p>
          <a:p>
            <a:r>
              <a:rPr lang="en-US" dirty="0" smtClean="0">
                <a:latin typeface="Times New Roman" pitchFamily="18" charset="0"/>
                <a:cs typeface="Times New Roman" pitchFamily="18" charset="0"/>
              </a:rPr>
              <a:t>Power plants that generate electricity </a:t>
            </a:r>
          </a:p>
          <a:p>
            <a:pPr lvl="2">
              <a:buFont typeface="Courier New" pitchFamily="49" charset="0"/>
              <a:buChar char="o"/>
            </a:pPr>
            <a:r>
              <a:rPr lang="en-US" dirty="0" smtClean="0">
                <a:latin typeface="Times New Roman" pitchFamily="18" charset="0"/>
                <a:cs typeface="Times New Roman" pitchFamily="18" charset="0"/>
              </a:rPr>
              <a:t>Release arsenic</a:t>
            </a:r>
          </a:p>
          <a:p>
            <a:pPr lvl="2">
              <a:buFont typeface="Courier New" pitchFamily="49" charset="0"/>
              <a:buChar char="o"/>
            </a:pPr>
            <a:r>
              <a:rPr lang="en-US" dirty="0" smtClean="0">
                <a:latin typeface="Times New Roman" pitchFamily="18" charset="0"/>
                <a:cs typeface="Times New Roman" pitchFamily="18" charset="0"/>
              </a:rPr>
              <a:t>Mercury</a:t>
            </a:r>
          </a:p>
          <a:p>
            <a:pPr lvl="2">
              <a:buFont typeface="Courier New" pitchFamily="49" charset="0"/>
              <a:buChar char="o"/>
            </a:pPr>
            <a:r>
              <a:rPr lang="en-US" dirty="0" smtClean="0">
                <a:latin typeface="Times New Roman" pitchFamily="18" charset="0"/>
                <a:cs typeface="Times New Roman" pitchFamily="18" charset="0"/>
              </a:rPr>
              <a:t>Other metals</a:t>
            </a:r>
          </a:p>
          <a:p>
            <a:pPr lvl="2">
              <a:buFont typeface="Courier New" pitchFamily="49" charset="0"/>
              <a:buChar char="o"/>
            </a:pPr>
            <a:r>
              <a:rPr lang="en-US" dirty="0" smtClean="0">
                <a:latin typeface="Times New Roman" pitchFamily="18" charset="0"/>
                <a:cs typeface="Times New Roman" pitchFamily="18" charset="0"/>
              </a:rPr>
              <a:t>Acid gases</a:t>
            </a:r>
          </a:p>
          <a:p>
            <a:pPr>
              <a:buFont typeface="Wingdings" pitchFamily="2" charset="2"/>
              <a:buChar char="Ø"/>
            </a:pPr>
            <a:r>
              <a:rPr lang="en-US" sz="2800" dirty="0" smtClean="0">
                <a:latin typeface="Times New Roman" pitchFamily="18" charset="0"/>
                <a:cs typeface="Times New Roman" pitchFamily="18" charset="0"/>
              </a:rPr>
              <a:t>Threaten humans’ health and the environment</a:t>
            </a:r>
          </a:p>
          <a:p>
            <a:pPr>
              <a:buFont typeface="Wingdings" pitchFamily="2" charset="2"/>
              <a:buChar char="Ø"/>
            </a:pPr>
            <a:r>
              <a:rPr lang="en-US" sz="2800" dirty="0" smtClean="0">
                <a:latin typeface="Times New Roman" pitchFamily="18" charset="0"/>
                <a:cs typeface="Times New Roman" pitchFamily="18" charset="0"/>
              </a:rPr>
              <a:t>Heats the climate </a:t>
            </a:r>
            <a:r>
              <a:rPr lang="en-US" dirty="0" smtClean="0">
                <a:latin typeface="Times New Roman" pitchFamily="18" charset="0"/>
                <a:cs typeface="Times New Roman" pitchFamily="18" charset="0"/>
              </a:rPr>
              <a:t>	</a:t>
            </a:r>
          </a:p>
        </p:txBody>
      </p:sp>
      <p:sp>
        <p:nvSpPr>
          <p:cNvPr id="2" name="Title 1"/>
          <p:cNvSpPr>
            <a:spLocks noGrp="1"/>
          </p:cNvSpPr>
          <p:nvPr>
            <p:ph type="title"/>
          </p:nvPr>
        </p:nvSpPr>
        <p:spPr>
          <a:xfrm>
            <a:off x="457200" y="838200"/>
            <a:ext cx="8229600" cy="1143000"/>
          </a:xfrm>
        </p:spPr>
        <p:txBody>
          <a:bodyPr/>
          <a:lstStyle/>
          <a:p>
            <a:r>
              <a:rPr lang="en-US" dirty="0" smtClean="0">
                <a:latin typeface="Times New Roman" pitchFamily="18" charset="0"/>
                <a:cs typeface="Times New Roman" pitchFamily="18" charset="0"/>
              </a:rPr>
              <a:t>Pollution</a:t>
            </a:r>
            <a:endParaRPr lang="en-US" dirty="0">
              <a:latin typeface="Times New Roman" pitchFamily="18" charset="0"/>
              <a:cs typeface="Times New Roman" pitchFamily="18" charset="0"/>
            </a:endParaRPr>
          </a:p>
        </p:txBody>
      </p:sp>
      <p:pic>
        <p:nvPicPr>
          <p:cNvPr id="6"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2438"/>
            <a:ext cx="8229600" cy="4525963"/>
          </a:xfrm>
        </p:spPr>
        <p:txBody>
          <a:bodyPr/>
          <a:lstStyle/>
          <a:p>
            <a:r>
              <a:rPr lang="en-US" dirty="0" smtClean="0">
                <a:latin typeface="Times New Roman" pitchFamily="18" charset="0"/>
                <a:cs typeface="Times New Roman" pitchFamily="18" charset="0"/>
              </a:rPr>
              <a:t>Effect on aquatic ecosystems</a:t>
            </a:r>
          </a:p>
          <a:p>
            <a:r>
              <a:rPr lang="en-US" dirty="0" smtClean="0">
                <a:latin typeface="Times New Roman" pitchFamily="18" charset="0"/>
                <a:cs typeface="Times New Roman" pitchFamily="18" charset="0"/>
              </a:rPr>
              <a:t>Caused by high temperature and melting ice caps</a:t>
            </a:r>
          </a:p>
          <a:p>
            <a:r>
              <a:rPr lang="en-US" dirty="0" smtClean="0">
                <a:latin typeface="Times New Roman" pitchFamily="18" charset="0"/>
                <a:cs typeface="Times New Roman" pitchFamily="18" charset="0"/>
              </a:rPr>
              <a:t>Kills animals who live in glaciers </a:t>
            </a:r>
          </a:p>
          <a:p>
            <a:r>
              <a:rPr lang="en-US" dirty="0" smtClean="0">
                <a:latin typeface="Times New Roman" pitchFamily="18" charset="0"/>
                <a:cs typeface="Times New Roman" pitchFamily="18" charset="0"/>
              </a:rPr>
              <a:t>Higher temperatures make the water of sea </a:t>
            </a:r>
          </a:p>
          <a:p>
            <a:pPr>
              <a:buNone/>
            </a:pPr>
            <a:r>
              <a:rPr lang="en-US" dirty="0" smtClean="0">
                <a:latin typeface="Times New Roman" pitchFamily="18" charset="0"/>
                <a:cs typeface="Times New Roman" pitchFamily="18" charset="0"/>
              </a:rPr>
              <a:t>	levels expand</a:t>
            </a:r>
          </a:p>
          <a:p>
            <a:pPr>
              <a:buFont typeface="Wingdings" pitchFamily="2" charset="2"/>
              <a:buChar char="Ø"/>
            </a:pPr>
            <a:r>
              <a:rPr lang="en-US" dirty="0" smtClean="0">
                <a:latin typeface="Times New Roman" pitchFamily="18" charset="0"/>
                <a:cs typeface="Times New Roman" pitchFamily="18" charset="0"/>
              </a:rPr>
              <a:t>Rising sea levels may threaten the </a:t>
            </a:r>
          </a:p>
          <a:p>
            <a:pPr>
              <a:buNone/>
            </a:pPr>
            <a:r>
              <a:rPr lang="en-US" dirty="0" smtClean="0">
                <a:latin typeface="Times New Roman" pitchFamily="18" charset="0"/>
                <a:cs typeface="Times New Roman" pitchFamily="18" charset="0"/>
              </a:rPr>
              <a:t>	low-lying areas like the Netherlands</a:t>
            </a:r>
          </a:p>
          <a:p>
            <a:pPr>
              <a:buNone/>
            </a:pPr>
            <a:r>
              <a:rPr lang="en-US" dirty="0" smtClean="0">
                <a:latin typeface="Times New Roman" pitchFamily="18" charset="0"/>
                <a:cs typeface="Times New Roman" pitchFamily="18" charset="0"/>
              </a:rPr>
              <a:t>	(sink)</a:t>
            </a:r>
          </a:p>
          <a:p>
            <a:pPr>
              <a:buFont typeface="Wingdings" pitchFamily="2" charset="2"/>
              <a:buChar char="Ø"/>
            </a:pPr>
            <a:r>
              <a:rPr lang="en-US" dirty="0" smtClean="0">
                <a:latin typeface="Times New Roman" pitchFamily="18" charset="0"/>
                <a:cs typeface="Times New Roman" pitchFamily="18" charset="0"/>
              </a:rPr>
              <a:t>May force a lot of people to migrate</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2" name="Title 1"/>
          <p:cNvSpPr>
            <a:spLocks noGrp="1"/>
          </p:cNvSpPr>
          <p:nvPr>
            <p:ph type="title"/>
          </p:nvPr>
        </p:nvSpPr>
        <p:spPr>
          <a:xfrm>
            <a:off x="457200" y="838200"/>
            <a:ext cx="8229600" cy="1143000"/>
          </a:xfrm>
        </p:spPr>
        <p:txBody>
          <a:bodyPr/>
          <a:lstStyle/>
          <a:p>
            <a:r>
              <a:rPr lang="en-US" dirty="0" smtClean="0">
                <a:latin typeface="Times New Roman" pitchFamily="18" charset="0"/>
                <a:cs typeface="Times New Roman" pitchFamily="18" charset="0"/>
              </a:rPr>
              <a:t>Sea level rise</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pic>
        <p:nvPicPr>
          <p:cNvPr id="10244" name="Picture 4" descr="http://tribalenergies.com.au/wp-content/uploads/Climate-Change-and-Melting-Ice-Caps-295x300.png"/>
          <p:cNvPicPr>
            <a:picLocks noChangeAspect="1" noChangeArrowheads="1"/>
          </p:cNvPicPr>
          <p:nvPr/>
        </p:nvPicPr>
        <p:blipFill>
          <a:blip r:embed="rId4"/>
          <a:srcRect/>
          <a:stretch>
            <a:fillRect/>
          </a:stretch>
        </p:blipFill>
        <p:spPr bwMode="auto">
          <a:xfrm>
            <a:off x="6334126" y="4000500"/>
            <a:ext cx="2809875" cy="285750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2"/>
            <a:ext cx="8229600" cy="4525963"/>
          </a:xfrm>
        </p:spPr>
        <p:txBody>
          <a:bodyPr/>
          <a:lstStyle/>
          <a:p>
            <a:r>
              <a:rPr lang="en-US" dirty="0" smtClean="0">
                <a:latin typeface="Times New Roman" pitchFamily="18" charset="0"/>
                <a:cs typeface="Times New Roman" pitchFamily="18" charset="0"/>
              </a:rPr>
              <a:t>Affect the various types of crops which are grown and harvested in different places </a:t>
            </a:r>
          </a:p>
          <a:p>
            <a:r>
              <a:rPr lang="en-US" dirty="0" smtClean="0">
                <a:latin typeface="Times New Roman" pitchFamily="18" charset="0"/>
                <a:cs typeface="Times New Roman" pitchFamily="18" charset="0"/>
              </a:rPr>
              <a:t>High temperature may be beneficial for SOME crops like wheat or rice</a:t>
            </a:r>
          </a:p>
          <a:p>
            <a:r>
              <a:rPr lang="en-US" dirty="0" smtClean="0">
                <a:latin typeface="Times New Roman" pitchFamily="18" charset="0"/>
                <a:cs typeface="Times New Roman" pitchFamily="18" charset="0"/>
              </a:rPr>
              <a:t>Not beneficial for other types of plants </a:t>
            </a:r>
          </a:p>
          <a:p>
            <a:r>
              <a:rPr lang="en-US" dirty="0" smtClean="0">
                <a:latin typeface="Times New Roman" pitchFamily="18" charset="0"/>
                <a:cs typeface="Times New Roman" pitchFamily="18" charset="0"/>
              </a:rPr>
              <a:t>Changes in the amount of rainfall may destroy plant growth </a:t>
            </a:r>
          </a:p>
          <a:p>
            <a:r>
              <a:rPr lang="en-US" dirty="0" smtClean="0">
                <a:latin typeface="Times New Roman" pitchFamily="18" charset="0"/>
                <a:cs typeface="Times New Roman" pitchFamily="18" charset="0"/>
              </a:rPr>
              <a:t>Lack of food in some countries: starvation / hunger</a:t>
            </a:r>
            <a:endParaRPr lang="en-US" dirty="0">
              <a:latin typeface="Times New Roman" pitchFamily="18" charset="0"/>
              <a:cs typeface="Times New Roman" pitchFamily="18" charset="0"/>
            </a:endParaRPr>
          </a:p>
        </p:txBody>
      </p:sp>
      <p:sp>
        <p:nvSpPr>
          <p:cNvPr id="2" name="Title 1"/>
          <p:cNvSpPr>
            <a:spLocks noGrp="1"/>
          </p:cNvSpPr>
          <p:nvPr>
            <p:ph type="title"/>
          </p:nvPr>
        </p:nvSpPr>
        <p:spPr>
          <a:xfrm>
            <a:off x="457200" y="838200"/>
            <a:ext cx="8229600" cy="1143000"/>
          </a:xfrm>
        </p:spPr>
        <p:txBody>
          <a:bodyPr/>
          <a:lstStyle/>
          <a:p>
            <a:r>
              <a:rPr lang="en-US" dirty="0" smtClean="0">
                <a:latin typeface="Times New Roman" pitchFamily="18" charset="0"/>
                <a:cs typeface="Times New Roman" pitchFamily="18" charset="0"/>
              </a:rPr>
              <a:t>Climate Change</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2"/>
            <a:ext cx="8229600" cy="4525963"/>
          </a:xfrm>
        </p:spPr>
        <p:txBody>
          <a:bodyPr>
            <a:normAutofit/>
          </a:bodyPr>
          <a:lstStyle/>
          <a:p>
            <a:r>
              <a:rPr lang="en-US" sz="3600" dirty="0" smtClean="0">
                <a:latin typeface="Times New Roman" pitchFamily="18" charset="0"/>
                <a:cs typeface="Times New Roman" pitchFamily="18" charset="0"/>
              </a:rPr>
              <a:t>Agriculture</a:t>
            </a:r>
          </a:p>
          <a:p>
            <a:r>
              <a:rPr lang="en-US" sz="3600" dirty="0" smtClean="0">
                <a:latin typeface="Times New Roman" pitchFamily="18" charset="0"/>
                <a:cs typeface="Times New Roman" pitchFamily="18" charset="0"/>
              </a:rPr>
              <a:t>Human health</a:t>
            </a:r>
          </a:p>
          <a:p>
            <a:r>
              <a:rPr lang="en-US" sz="3600" dirty="0" smtClean="0">
                <a:latin typeface="Times New Roman" pitchFamily="18" charset="0"/>
                <a:cs typeface="Times New Roman" pitchFamily="18" charset="0"/>
              </a:rPr>
              <a:t>Floods and storms will affect the society</a:t>
            </a:r>
          </a:p>
          <a:p>
            <a:r>
              <a:rPr lang="en-US" sz="3600" dirty="0" smtClean="0">
                <a:latin typeface="Times New Roman" pitchFamily="18" charset="0"/>
                <a:cs typeface="Times New Roman" pitchFamily="18" charset="0"/>
              </a:rPr>
              <a:t>People living in poverty will not be able to cope with the negative impacts caused by global warming</a:t>
            </a:r>
          </a:p>
          <a:p>
            <a:endParaRPr lang="en-US" sz="3600" dirty="0" smtClean="0">
              <a:latin typeface="Times New Roman" pitchFamily="18" charset="0"/>
              <a:cs typeface="Times New Roman" pitchFamily="18" charset="0"/>
            </a:endParaRPr>
          </a:p>
          <a:p>
            <a:endParaRPr lang="en-US" sz="3600" dirty="0" smtClean="0">
              <a:latin typeface="Times New Roman" pitchFamily="18" charset="0"/>
              <a:cs typeface="Times New Roman" pitchFamily="18" charset="0"/>
            </a:endParaRPr>
          </a:p>
          <a:p>
            <a:endParaRPr lang="en-US" sz="3600" dirty="0">
              <a:latin typeface="Times New Roman" pitchFamily="18" charset="0"/>
              <a:cs typeface="Times New Roman" pitchFamily="18" charset="0"/>
            </a:endParaRPr>
          </a:p>
        </p:txBody>
      </p:sp>
      <p:sp>
        <p:nvSpPr>
          <p:cNvPr id="2" name="Title 1"/>
          <p:cNvSpPr>
            <a:spLocks noGrp="1"/>
          </p:cNvSpPr>
          <p:nvPr>
            <p:ph type="title"/>
          </p:nvPr>
        </p:nvSpPr>
        <p:spPr>
          <a:xfrm>
            <a:off x="457200" y="838200"/>
            <a:ext cx="8229600" cy="1143000"/>
          </a:xfrm>
        </p:spPr>
        <p:txBody>
          <a:bodyPr/>
          <a:lstStyle/>
          <a:p>
            <a:r>
              <a:rPr lang="en-US" dirty="0" smtClean="0">
                <a:latin typeface="Times New Roman" pitchFamily="18" charset="0"/>
                <a:cs typeface="Times New Roman" pitchFamily="18" charset="0"/>
              </a:rPr>
              <a:t>Environmental effects</a:t>
            </a:r>
            <a:endParaRPr lang="en-US" dirty="0">
              <a:latin typeface="Times New Roman" pitchFamily="18" charset="0"/>
              <a:cs typeface="Times New Roman" pitchFamily="18" charset="0"/>
            </a:endParaRPr>
          </a:p>
        </p:txBody>
      </p:sp>
      <p:pic>
        <p:nvPicPr>
          <p:cNvPr id="5" name="Picture 2" descr="http://www.rangemagazine.net/2011/range3/article4/greenland-global-warming.jpg"/>
          <p:cNvPicPr>
            <a:picLocks noChangeAspect="1" noChangeArrowheads="1"/>
          </p:cNvPicPr>
          <p:nvPr/>
        </p:nvPicPr>
        <p:blipFill>
          <a:blip r:embed="rId3"/>
          <a:srcRect t="51429" b="11428"/>
          <a:stretch>
            <a:fillRect/>
          </a:stretch>
        </p:blipFill>
        <p:spPr bwMode="auto">
          <a:xfrm>
            <a:off x="0" y="0"/>
            <a:ext cx="9144000" cy="99060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755</TotalTime>
  <Words>2403</Words>
  <Application>Microsoft Office PowerPoint</Application>
  <PresentationFormat>On-screen Show (4:3)</PresentationFormat>
  <Paragraphs>134</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Global Warming Jenan Al Saffar Mrs. Timm 12F March 10, 2013</vt:lpstr>
      <vt:lpstr>Introduction</vt:lpstr>
      <vt:lpstr>Brief History</vt:lpstr>
      <vt:lpstr>Greenhouse Effect</vt:lpstr>
      <vt:lpstr>Visual Process</vt:lpstr>
      <vt:lpstr>Pollution</vt:lpstr>
      <vt:lpstr>Sea level rise</vt:lpstr>
      <vt:lpstr>Climate Change</vt:lpstr>
      <vt:lpstr>Environmental effects</vt:lpstr>
      <vt:lpstr>Who’s Responsible?</vt:lpstr>
      <vt:lpstr>Recycling</vt:lpstr>
      <vt:lpstr>Melting Ice caps and glaciers Effects</vt:lpstr>
      <vt:lpstr>Tips and Solutions</vt:lpstr>
      <vt:lpstr>Conclusion</vt:lpstr>
      <vt:lpstr>Works cited</vt:lpstr>
      <vt:lpstr>Works cited</vt:lpstr>
      <vt:lpstr>Works cited</vt:lpstr>
      <vt:lpstr>Works cited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Jenan Al Saffar Mrs. Timm 12F March 10, 2012</dc:title>
  <dc:creator>ACER</dc:creator>
  <cp:lastModifiedBy>ACER</cp:lastModifiedBy>
  <cp:revision>90</cp:revision>
  <dcterms:created xsi:type="dcterms:W3CDTF">2013-03-01T13:49:17Z</dcterms:created>
  <dcterms:modified xsi:type="dcterms:W3CDTF">2013-03-09T17:45:05Z</dcterms:modified>
</cp:coreProperties>
</file>